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2" r:id="rId4"/>
    <p:sldId id="288" r:id="rId5"/>
    <p:sldId id="289" r:id="rId6"/>
    <p:sldId id="290" r:id="rId7"/>
    <p:sldId id="292" r:id="rId8"/>
    <p:sldId id="291" r:id="rId9"/>
    <p:sldId id="294" r:id="rId10"/>
    <p:sldId id="295" r:id="rId11"/>
    <p:sldId id="296" r:id="rId12"/>
    <p:sldId id="297" r:id="rId13"/>
    <p:sldId id="298" r:id="rId14"/>
    <p:sldId id="300" r:id="rId15"/>
    <p:sldId id="302" r:id="rId16"/>
    <p:sldId id="303" r:id="rId17"/>
    <p:sldId id="293" r:id="rId18"/>
    <p:sldId id="265" r:id="rId19"/>
    <p:sldId id="266" r:id="rId20"/>
    <p:sldId id="268" r:id="rId21"/>
    <p:sldId id="269" r:id="rId22"/>
    <p:sldId id="271" r:id="rId23"/>
    <p:sldId id="278" r:id="rId24"/>
    <p:sldId id="301" r:id="rId25"/>
    <p:sldId id="280" r:id="rId26"/>
    <p:sldId id="261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D7D7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0223" autoAdjust="0"/>
  </p:normalViewPr>
  <p:slideViewPr>
    <p:cSldViewPr>
      <p:cViewPr varScale="1">
        <p:scale>
          <a:sx n="77" d="100"/>
          <a:sy n="77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7BBC-23E3-4DB8-9AB6-EB315D5F3F4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A9D18-BA08-454E-9BDC-E74C51BC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9D18-BA08-454E-9BDC-E74C51BC7F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9D18-BA08-454E-9BDC-E74C51BC7F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9D18-BA08-454E-9BDC-E74C51BC7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2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3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5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3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0C679-4491-440D-A93D-9548AFAFD085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90A9-0480-4ADD-BE9D-F32F141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gct@depauw.e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71600"/>
            <a:ext cx="90678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Broadening Participation in Computing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Anthony  Basham</a:t>
            </a:r>
          </a:p>
          <a:p>
            <a:r>
              <a:rPr lang="en-US" sz="3600" dirty="0" smtClean="0"/>
              <a:t>Gloria </a:t>
            </a:r>
            <a:r>
              <a:rPr lang="en-US" sz="3600" dirty="0" smtClean="0"/>
              <a:t>Townsend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  <p:pic>
        <p:nvPicPr>
          <p:cNvPr id="2050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           Idea </a:t>
            </a:r>
            <a:r>
              <a:rPr lang="en-US" sz="5400" b="1" dirty="0" smtClean="0"/>
              <a:t>#3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Participate in any campus-wide "fairs".  Often chances to meet students through Orientation 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time,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9528"/>
            <a:ext cx="3840480" cy="2880360"/>
          </a:xfrm>
          <a:prstGeom prst="rect">
            <a:avLst/>
          </a:prstGeom>
        </p:spPr>
      </p:pic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160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Idea </a:t>
            </a:r>
            <a:r>
              <a:rPr lang="en-US" sz="5400" b="1" dirty="0" smtClean="0"/>
              <a:t>#4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Encourage Imagine Cup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other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external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competitions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09" y="3158836"/>
            <a:ext cx="5947756" cy="3678382"/>
          </a:xfrm>
          <a:prstGeom prst="rect">
            <a:avLst/>
          </a:prstGeom>
        </p:spPr>
      </p:pic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439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Idea </a:t>
            </a:r>
            <a:r>
              <a:rPr lang="en-US" sz="5400" b="1" dirty="0" smtClean="0"/>
              <a:t>#5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88392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Collaboration </a:t>
            </a:r>
            <a:endParaRPr lang="en-US" sz="4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competition)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4038600" y="2715491"/>
            <a:ext cx="5105400" cy="3621564"/>
          </a:xfrm>
          <a:prstGeom prst="rect">
            <a:avLst/>
          </a:prstGeom>
        </p:spPr>
      </p:pic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661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Idea </a:t>
            </a:r>
            <a:r>
              <a:rPr lang="en-US" sz="5400" b="1" dirty="0" smtClean="0"/>
              <a:t>#</a:t>
            </a:r>
            <a:r>
              <a:rPr lang="en-US" sz="5400" b="1" dirty="0"/>
              <a:t>6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5344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 Tutoring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7285"/>
            <a:ext cx="5486400" cy="3574915"/>
          </a:xfrm>
          <a:prstGeom prst="rect">
            <a:avLst/>
          </a:prstGeom>
        </p:spPr>
      </p:pic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754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Idea #7:  CS0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7F7F7F"/>
                </a:solidFill>
              </a:rPr>
              <a:t>A “gentler beginning” to CS helps many students</a:t>
            </a:r>
          </a:p>
          <a:p>
            <a:r>
              <a:rPr lang="en-US" sz="4000" dirty="0" smtClean="0">
                <a:solidFill>
                  <a:srgbClr val="7F7F7F"/>
                </a:solidFill>
              </a:rPr>
              <a:t>Typical CS degrees begin with CS1 (intro)</a:t>
            </a:r>
          </a:p>
          <a:p>
            <a:r>
              <a:rPr lang="en-US" sz="4000" dirty="0" smtClean="0">
                <a:solidFill>
                  <a:srgbClr val="7F7F7F"/>
                </a:solidFill>
              </a:rPr>
              <a:t>Berea:  App </a:t>
            </a:r>
            <a:r>
              <a:rPr lang="en-US" sz="4000" dirty="0">
                <a:solidFill>
                  <a:srgbClr val="7F7F7F"/>
                </a:solidFill>
              </a:rPr>
              <a:t>Inventor, Alice, NXT Robots, and Game Development with </a:t>
            </a:r>
            <a:r>
              <a:rPr lang="en-US" sz="4000" dirty="0" err="1" smtClean="0">
                <a:solidFill>
                  <a:srgbClr val="7F7F7F"/>
                </a:solidFill>
              </a:rPr>
              <a:t>Stencyl</a:t>
            </a:r>
            <a:endParaRPr lang="en-US" sz="4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6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Idea #8:  High School Camps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STARS students teaching K-12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•</a:t>
            </a:r>
            <a:r>
              <a:rPr lang="en-US" dirty="0">
                <a:solidFill>
                  <a:srgbClr val="7F7F7F"/>
                </a:solidFill>
              </a:rPr>
              <a:t>             </a:t>
            </a:r>
            <a:r>
              <a:rPr lang="en-US" dirty="0" err="1" smtClean="0">
                <a:solidFill>
                  <a:srgbClr val="7F7F7F"/>
                </a:solidFill>
              </a:rPr>
              <a:t>Spheroes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F7F7F"/>
                </a:solidFill>
              </a:rPr>
              <a:t>•             </a:t>
            </a:r>
            <a:r>
              <a:rPr lang="en-US" dirty="0" err="1">
                <a:solidFill>
                  <a:srgbClr val="7F7F7F"/>
                </a:solidFill>
              </a:rPr>
              <a:t>Nxt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F7F7F"/>
                </a:solidFill>
              </a:rPr>
              <a:t>•             </a:t>
            </a:r>
            <a:r>
              <a:rPr lang="en-US" dirty="0" err="1">
                <a:solidFill>
                  <a:srgbClr val="7F7F7F"/>
                </a:solidFill>
              </a:rPr>
              <a:t>Etextiles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F7F7F"/>
                </a:solidFill>
              </a:rPr>
              <a:t>•             </a:t>
            </a:r>
            <a:r>
              <a:rPr lang="en-US" dirty="0" err="1">
                <a:solidFill>
                  <a:srgbClr val="7F7F7F"/>
                </a:solidFill>
              </a:rPr>
              <a:t>Gamemaker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F7F7F"/>
                </a:solidFill>
              </a:rPr>
              <a:t>•             Arduino Robots (make your own robot)</a:t>
            </a:r>
          </a:p>
        </p:txBody>
      </p:sp>
    </p:spTree>
    <p:extLst>
      <p:ext uri="{BB962C8B-B14F-4D97-AF65-F5344CB8AC3E}">
        <p14:creationId xmlns:p14="http://schemas.microsoft.com/office/powerpoint/2010/main" val="338180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Idea #9:  CS1 Internships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26 internships this summer, ranging from working with Red Hat to on-campus programming projects</a:t>
            </a:r>
          </a:p>
          <a:p>
            <a:r>
              <a:rPr lang="en-US" dirty="0">
                <a:solidFill>
                  <a:srgbClr val="7F7F7F"/>
                </a:solidFill>
              </a:rPr>
              <a:t>Last year: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12 internships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6 </a:t>
            </a:r>
            <a:r>
              <a:rPr lang="en-US" dirty="0" smtClean="0">
                <a:solidFill>
                  <a:srgbClr val="7F7F7F"/>
                </a:solidFill>
              </a:rPr>
              <a:t>Research projects </a:t>
            </a:r>
            <a:r>
              <a:rPr lang="en-US" dirty="0">
                <a:solidFill>
                  <a:srgbClr val="7F7F7F"/>
                </a:solidFill>
              </a:rPr>
              <a:t>(on-campus and </a:t>
            </a:r>
            <a:r>
              <a:rPr lang="en-US" dirty="0" smtClean="0">
                <a:solidFill>
                  <a:srgbClr val="7F7F7F"/>
                </a:solidFill>
              </a:rPr>
              <a:t>REUs </a:t>
            </a:r>
            <a:r>
              <a:rPr lang="en-US" dirty="0">
                <a:solidFill>
                  <a:srgbClr val="7F7F7F"/>
                </a:solidFill>
              </a:rPr>
              <a:t>at other institutions)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9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74" y="156575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DePauw University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808080"/>
                </a:solidFill>
              </a:rPr>
              <a:t>Has an ACM-W Chapter</a:t>
            </a:r>
          </a:p>
          <a:p>
            <a:r>
              <a:rPr lang="en-US" sz="4000" dirty="0" smtClean="0">
                <a:solidFill>
                  <a:srgbClr val="808080"/>
                </a:solidFill>
              </a:rPr>
              <a:t>Network of 150 chapters world-wide</a:t>
            </a:r>
          </a:p>
          <a:p>
            <a:r>
              <a:rPr lang="en-US" sz="4000" dirty="0" smtClean="0">
                <a:solidFill>
                  <a:srgbClr val="808080"/>
                </a:solidFill>
              </a:rPr>
              <a:t>Budget for networking, etc.</a:t>
            </a:r>
          </a:p>
          <a:p>
            <a:r>
              <a:rPr lang="en-US" sz="4000" dirty="0">
                <a:solidFill>
                  <a:srgbClr val="808080"/>
                </a:solidFill>
              </a:rPr>
              <a:t>http://</a:t>
            </a:r>
            <a:r>
              <a:rPr lang="en-US" sz="4000" dirty="0" smtClean="0">
                <a:solidFill>
                  <a:srgbClr val="808080"/>
                </a:solidFill>
              </a:rPr>
              <a:t>www.acm.org/chapters/students/form-acmw</a:t>
            </a:r>
          </a:p>
          <a:p>
            <a:endParaRPr lang="en-US" sz="4000" dirty="0" smtClean="0">
              <a:solidFill>
                <a:srgbClr val="808080"/>
              </a:solidFill>
            </a:endParaRPr>
          </a:p>
          <a:p>
            <a:endParaRPr lang="en-US" sz="4000" dirty="0" smtClean="0">
              <a:solidFill>
                <a:srgbClr val="808080"/>
              </a:solidFill>
            </a:endParaRPr>
          </a:p>
          <a:p>
            <a:endParaRPr lang="en-US" sz="4000" dirty="0" smtClean="0">
              <a:solidFill>
                <a:srgbClr val="808080"/>
              </a:solidFill>
            </a:endParaRPr>
          </a:p>
        </p:txBody>
      </p:sp>
      <p:pic>
        <p:nvPicPr>
          <p:cNvPr id="4" name="Picture 2" descr="ASC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0271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Idea #1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Ask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underrepresented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CS juniors and seniors to 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speak to CS1 classes about their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projects, internships, research, job offers, and other opportunities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3939" r="70455" b="52929"/>
          <a:stretch/>
        </p:blipFill>
        <p:spPr>
          <a:xfrm>
            <a:off x="6324600" y="722530"/>
            <a:ext cx="2175163" cy="2272188"/>
          </a:xfrm>
          <a:prstGeom prst="rect">
            <a:avLst/>
          </a:prstGeom>
        </p:spPr>
      </p:pic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403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Idea #2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7709" y="1535706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Send email to all women in CS1 classes all semester long, inviting them to 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ACM-W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events  (role-modeling, mentoring and social support)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15556" r="3333" b="45051"/>
          <a:stretch/>
        </p:blipFill>
        <p:spPr>
          <a:xfrm>
            <a:off x="270164" y="4308764"/>
            <a:ext cx="8492836" cy="2701636"/>
          </a:xfrm>
          <a:prstGeom prst="rect">
            <a:avLst/>
          </a:prstGeom>
        </p:spPr>
      </p:pic>
      <p:pic>
        <p:nvPicPr>
          <p:cNvPr id="8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403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Goal for Today: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1"/>
            <a:ext cx="8229600" cy="373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Leave this session, armed with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concrete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ideas for recruitment based upon our successful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models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those of other audience members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ASC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270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830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                   Idea </a:t>
            </a:r>
            <a:r>
              <a:rPr lang="en-US" sz="5400" b="1" dirty="0" smtClean="0"/>
              <a:t>#3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Invite students to Grace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Hopper Celebrations and to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ACM-W 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Celebrations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8" t="-10740" r="819" b="33066"/>
          <a:stretch/>
        </p:blipFill>
        <p:spPr>
          <a:xfrm>
            <a:off x="5715000" y="2853016"/>
            <a:ext cx="3383280" cy="3928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222" r="14040"/>
          <a:stretch/>
        </p:blipFill>
        <p:spPr>
          <a:xfrm>
            <a:off x="5775960" y="0"/>
            <a:ext cx="3291840" cy="3618214"/>
          </a:xfrm>
          <a:prstGeom prst="rect">
            <a:avLst/>
          </a:prstGeom>
        </p:spPr>
      </p:pic>
      <p:pic>
        <p:nvPicPr>
          <p:cNvPr id="9" name="Picture 2" descr="ASC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403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         Idea </a:t>
            </a:r>
            <a:r>
              <a:rPr lang="en-US" sz="5400" b="1" dirty="0" smtClean="0"/>
              <a:t>#4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ACM-W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students to </a:t>
            </a:r>
            <a:endParaRPr lang="en-US" sz="4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recruit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staff lab </a:t>
            </a:r>
            <a:endParaRPr lang="en-US" sz="4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positions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role-modeling)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95" y="951130"/>
            <a:ext cx="3657600" cy="4876800"/>
          </a:xfrm>
          <a:prstGeom prst="rect">
            <a:avLst/>
          </a:prstGeom>
        </p:spPr>
      </p:pic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403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80010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Idea </a:t>
            </a:r>
            <a:r>
              <a:rPr lang="en-US" sz="5400" b="1" dirty="0" smtClean="0"/>
              <a:t>#5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3733800"/>
            <a:ext cx="8763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Encouragement!!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023360" cy="3017520"/>
          </a:xfrm>
          <a:prstGeom prst="rect">
            <a:avLst/>
          </a:prstGeom>
        </p:spPr>
      </p:pic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403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Idea </a:t>
            </a:r>
            <a:r>
              <a:rPr lang="en-US" sz="5400" b="1" dirty="0" smtClean="0"/>
              <a:t>#</a:t>
            </a:r>
            <a:r>
              <a:rPr lang="en-US" sz="5400" b="1" dirty="0"/>
              <a:t>6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5" y="2438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Bulletin Boards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belong!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54" y="2514600"/>
            <a:ext cx="5212080" cy="3909060"/>
          </a:xfrm>
          <a:prstGeom prst="rect">
            <a:avLst/>
          </a:prstGeom>
        </p:spPr>
      </p:pic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403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4202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Idea </a:t>
            </a:r>
            <a:r>
              <a:rPr lang="en-US" sz="5400" b="1" dirty="0" smtClean="0"/>
              <a:t>#</a:t>
            </a:r>
            <a:r>
              <a:rPr lang="en-US" sz="5400" b="1" dirty="0"/>
              <a:t>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19050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 is important  (mind as elastic)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5486400" cy="4114800"/>
          </a:xfrm>
          <a:prstGeom prst="rect">
            <a:avLst/>
          </a:prstGeom>
        </p:spPr>
      </p:pic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066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92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Idea </a:t>
            </a:r>
            <a:r>
              <a:rPr lang="en-US" sz="5400" b="1" dirty="0" smtClean="0"/>
              <a:t>#8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CLAUDE STEELE!!  ("Some women have trouble…"; "You're doing really well for </a:t>
            </a:r>
            <a:endParaRPr lang="en-US" sz="4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woman")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/>
          <a:stretch/>
        </p:blipFill>
        <p:spPr>
          <a:xfrm>
            <a:off x="3505200" y="3581400"/>
            <a:ext cx="5486400" cy="3108960"/>
          </a:xfrm>
          <a:prstGeom prst="rect">
            <a:avLst/>
          </a:prstGeom>
        </p:spPr>
      </p:pic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403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Anthony_Basham@berea.edu</a:t>
            </a:r>
          </a:p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gct@depauw.edu</a:t>
            </a: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629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Who Are the Underrepresented?</a:t>
            </a:r>
            <a:endParaRPr lang="en-US" sz="5400" b="1" dirty="0"/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152400" y="3505200"/>
            <a:ext cx="8991600" cy="2667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Students-of-color</a:t>
            </a:r>
          </a:p>
          <a:p>
            <a:pPr>
              <a:lnSpc>
                <a:spcPct val="120000"/>
              </a:lnSpc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Women</a:t>
            </a:r>
          </a:p>
          <a:p>
            <a:pPr>
              <a:lnSpc>
                <a:spcPct val="120000"/>
              </a:lnSpc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Low-income students</a:t>
            </a:r>
          </a:p>
          <a:p>
            <a:pPr>
              <a:lnSpc>
                <a:spcPct val="120000"/>
              </a:lnSpc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First-generation students  . . .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403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7" y="121920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</a:t>
            </a:r>
            <a:r>
              <a:rPr lang="en-US" sz="4800" b="1" dirty="0" smtClean="0"/>
              <a:t>tatistics for Bachelor’s Degrees in Pure Computer Science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F7F7F"/>
                </a:solidFill>
              </a:rPr>
              <a:t>4.5%  students-of-color</a:t>
            </a:r>
          </a:p>
          <a:p>
            <a:r>
              <a:rPr lang="en-US" sz="3600" dirty="0" smtClean="0">
                <a:solidFill>
                  <a:srgbClr val="7F7F7F"/>
                </a:solidFill>
              </a:rPr>
              <a:t>6.5%  Hispanic students</a:t>
            </a:r>
          </a:p>
          <a:p>
            <a:r>
              <a:rPr lang="en-US" sz="3600" dirty="0" smtClean="0">
                <a:solidFill>
                  <a:srgbClr val="7F7F7F"/>
                </a:solidFill>
              </a:rPr>
              <a:t>14%  women</a:t>
            </a:r>
          </a:p>
          <a:p>
            <a:r>
              <a:rPr lang="en-US" sz="3600" dirty="0" smtClean="0">
                <a:solidFill>
                  <a:srgbClr val="7F7F7F"/>
                </a:solidFill>
              </a:rPr>
              <a:t>8% low-income students (Parents &lt;$25K)</a:t>
            </a:r>
          </a:p>
          <a:p>
            <a:r>
              <a:rPr lang="en-US" sz="3600" dirty="0" smtClean="0">
                <a:solidFill>
                  <a:srgbClr val="7F7F7F"/>
                </a:solidFill>
              </a:rPr>
              <a:t>3% first-generation students</a:t>
            </a:r>
            <a:endParaRPr lang="en-US" sz="3600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4150" y="76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  <p:pic>
        <p:nvPicPr>
          <p:cNvPr id="6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4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4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Why Do We Care?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40" y="2667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D7D7D"/>
                </a:solidFill>
              </a:rPr>
              <a:t>Industry cares: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7D7D7D"/>
                </a:solidFill>
              </a:rPr>
              <a:t>Diverse teams create better products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7D7D7D"/>
                </a:solidFill>
              </a:rPr>
              <a:t>Predicted technology job shortages</a:t>
            </a:r>
            <a:endParaRPr lang="en-US" dirty="0">
              <a:solidFill>
                <a:srgbClr val="7D7D7D"/>
              </a:solidFill>
            </a:endParaRPr>
          </a:p>
          <a:p>
            <a:r>
              <a:rPr lang="en-US" dirty="0" smtClean="0">
                <a:solidFill>
                  <a:srgbClr val="7D7D7D"/>
                </a:solidFill>
              </a:rPr>
              <a:t>Individuals care: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7D7D7D"/>
                </a:solidFill>
              </a:rPr>
              <a:t>Possible discrimination:  overt or covert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7D7D7D"/>
                </a:solidFill>
              </a:rPr>
              <a:t>Discrimination is never “right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2" descr="ASC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0822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74" y="156575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What Can We Do?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43200"/>
            <a:ext cx="8991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808080"/>
                </a:solidFill>
              </a:rPr>
              <a:t>Berea perspective:  Anthony Basham</a:t>
            </a:r>
          </a:p>
          <a:p>
            <a:r>
              <a:rPr lang="en-US" sz="4000" dirty="0" smtClean="0">
                <a:solidFill>
                  <a:srgbClr val="808080"/>
                </a:solidFill>
              </a:rPr>
              <a:t>DePauw perspective:  Gloria Townsend</a:t>
            </a:r>
          </a:p>
          <a:p>
            <a:r>
              <a:rPr lang="en-US" sz="4000" dirty="0" smtClean="0">
                <a:solidFill>
                  <a:srgbClr val="808080"/>
                </a:solidFill>
              </a:rPr>
              <a:t>Audience perspective:  YOU!</a:t>
            </a:r>
            <a:endParaRPr lang="en-US" sz="4000" dirty="0">
              <a:solidFill>
                <a:srgbClr val="808080"/>
              </a:solidFill>
            </a:endParaRPr>
          </a:p>
        </p:txBody>
      </p:sp>
      <p:pic>
        <p:nvPicPr>
          <p:cNvPr id="4" name="Picture 2" descr="ASC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1065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74" y="156575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Berea College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808080"/>
                </a:solidFill>
              </a:rPr>
              <a:t>Belongs to the STARS Alliance</a:t>
            </a:r>
          </a:p>
          <a:p>
            <a:r>
              <a:rPr lang="en-US" sz="4000" dirty="0" smtClean="0">
                <a:solidFill>
                  <a:srgbClr val="808080"/>
                </a:solidFill>
              </a:rPr>
              <a:t>Coalition of 53 schools</a:t>
            </a:r>
          </a:p>
          <a:p>
            <a:r>
              <a:rPr lang="en-US" sz="4000" dirty="0" smtClean="0">
                <a:solidFill>
                  <a:srgbClr val="808080"/>
                </a:solidFill>
              </a:rPr>
              <a:t>Annual leadership conference</a:t>
            </a:r>
          </a:p>
          <a:p>
            <a:r>
              <a:rPr lang="en-US" sz="4000" dirty="0">
                <a:solidFill>
                  <a:srgbClr val="808080"/>
                </a:solidFill>
              </a:rPr>
              <a:t>http://starscomputingcorps.org/stars-computing-corps-application</a:t>
            </a:r>
            <a:endParaRPr lang="en-US" sz="4000" dirty="0" smtClean="0">
              <a:solidFill>
                <a:srgbClr val="808080"/>
              </a:solidFill>
            </a:endParaRPr>
          </a:p>
          <a:p>
            <a:endParaRPr lang="en-US" sz="4000" dirty="0" smtClean="0">
              <a:solidFill>
                <a:srgbClr val="808080"/>
              </a:solidFill>
            </a:endParaRPr>
          </a:p>
        </p:txBody>
      </p:sp>
      <p:pic>
        <p:nvPicPr>
          <p:cNvPr id="4" name="Picture 2" descr="ASC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7535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557"/>
            <a:ext cx="7936454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Idea </a:t>
            </a:r>
            <a:r>
              <a:rPr lang="en-US" sz="5400" b="1" dirty="0" smtClean="0"/>
              <a:t>#1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Outreach</a:t>
            </a:r>
          </a:p>
          <a:p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Reciprocal!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54" y="3810000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14357"/>
            <a:ext cx="3657600" cy="2743200"/>
          </a:xfrm>
          <a:prstGeom prst="rect">
            <a:avLst/>
          </a:prstGeom>
        </p:spPr>
      </p:pic>
      <p:pic>
        <p:nvPicPr>
          <p:cNvPr id="8" name="Picture 2" descr="ASC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400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Idea </a:t>
            </a:r>
            <a:r>
              <a:rPr lang="en-US" sz="5400" b="1" dirty="0" smtClean="0"/>
              <a:t>#2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Mentoring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74" y="2331720"/>
            <a:ext cx="3566160" cy="4754880"/>
          </a:xfrm>
          <a:prstGeom prst="rect">
            <a:avLst/>
          </a:prstGeom>
        </p:spPr>
      </p:pic>
      <p:pic>
        <p:nvPicPr>
          <p:cNvPr id="7" name="Picture 2" descr="A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27"/>
            <a:ext cx="2571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150" y="5478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Myrtle Beach</a:t>
            </a:r>
          </a:p>
          <a:p>
            <a:r>
              <a:rPr lang="en-US" b="1" i="1" dirty="0" smtClean="0"/>
              <a:t>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953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8224</TotalTime>
  <Words>523</Words>
  <Application>Microsoft Office PowerPoint</Application>
  <PresentationFormat>On-screen Show (4:3)</PresentationFormat>
  <Paragraphs>150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Office Theme</vt:lpstr>
      <vt:lpstr>Broadening Participation in Computing</vt:lpstr>
      <vt:lpstr>Goal for Today:</vt:lpstr>
      <vt:lpstr>Who Are the Underrepresented?</vt:lpstr>
      <vt:lpstr>Statistics for Bachelor’s Degrees in Pure Computer Science</vt:lpstr>
      <vt:lpstr>Why Do We Care?</vt:lpstr>
      <vt:lpstr>What Can We Do?</vt:lpstr>
      <vt:lpstr>Berea College</vt:lpstr>
      <vt:lpstr>Idea #1</vt:lpstr>
      <vt:lpstr>Idea #2</vt:lpstr>
      <vt:lpstr>           Idea #3</vt:lpstr>
      <vt:lpstr>Idea #4</vt:lpstr>
      <vt:lpstr>Idea #5</vt:lpstr>
      <vt:lpstr>Idea #6</vt:lpstr>
      <vt:lpstr>Idea #7:  CS0</vt:lpstr>
      <vt:lpstr>Idea #8:  High School Camps</vt:lpstr>
      <vt:lpstr>Idea #9:  CS1 Internships</vt:lpstr>
      <vt:lpstr>DePauw University</vt:lpstr>
      <vt:lpstr>Idea #1</vt:lpstr>
      <vt:lpstr>Idea #2</vt:lpstr>
      <vt:lpstr>                   Idea #3</vt:lpstr>
      <vt:lpstr>         Idea #4</vt:lpstr>
      <vt:lpstr>Idea #5</vt:lpstr>
      <vt:lpstr>Idea #6</vt:lpstr>
      <vt:lpstr>Idea #7</vt:lpstr>
      <vt:lpstr>Idea #8</vt:lpstr>
      <vt:lpstr>Thank You!</vt:lpstr>
      <vt:lpstr>PowerPoint Presentation</vt:lpstr>
    </vt:vector>
  </TitlesOfParts>
  <Company>DePauw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DePauw Grew Its Junior CS Class to 42% Women</dc:title>
  <dc:creator>DePauw Un</dc:creator>
  <cp:lastModifiedBy>Gloria Townsend</cp:lastModifiedBy>
  <cp:revision>61</cp:revision>
  <dcterms:created xsi:type="dcterms:W3CDTF">2015-07-29T17:27:05Z</dcterms:created>
  <dcterms:modified xsi:type="dcterms:W3CDTF">2016-06-08T01:06:24Z</dcterms:modified>
</cp:coreProperties>
</file>