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Playfair Display"/>
      <p:regular r:id="rId45"/>
      <p:bold r:id="rId46"/>
      <p:italic r:id="rId47"/>
      <p:boldItalic r:id="rId48"/>
    </p:embeddedFont>
    <p:embeddedFont>
      <p:font typeface="Montserrat"/>
      <p:regular r:id="rId49"/>
      <p:bold r:id="rId50"/>
    </p:embeddedFont>
    <p:embeddedFont>
      <p:font typeface="Oswald"/>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regular.fntdata"/><Relationship Id="rId50" Type="http://schemas.openxmlformats.org/officeDocument/2006/relationships/font" Target="fonts/Montserrat-bold.fntdata"/><Relationship Id="rId52"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8" name="Shape 58"/>
        <p:cNvGrpSpPr/>
        <p:nvPr/>
      </p:nvGrpSpPr>
      <p:grpSpPr>
        <a:xfrm>
          <a:off x="0" y="0"/>
          <a:ext cx="0" cy="0"/>
          <a:chOff x="0" y="0"/>
          <a:chExt cx="0" cy="0"/>
        </a:xfrm>
      </p:grpSpPr>
      <p:sp>
        <p:nvSpPr>
          <p:cNvPr id="59" name="Shape 59"/>
          <p:cNvSpPr txBox="1"/>
          <p:nvPr>
            <p:ph type="ctrTitle"/>
          </p:nvPr>
        </p:nvSpPr>
        <p:spPr>
          <a:xfrm>
            <a:off x="685800" y="1583342"/>
            <a:ext cx="7772400" cy="11598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60" name="Shape 60"/>
          <p:cNvSpPr txBox="1"/>
          <p:nvPr>
            <p:ph idx="1" type="subTitle"/>
          </p:nvPr>
        </p:nvSpPr>
        <p:spPr>
          <a:xfrm>
            <a:off x="685800" y="2840053"/>
            <a:ext cx="7772400" cy="784799"/>
          </a:xfrm>
          <a:prstGeom prst="rect">
            <a:avLst/>
          </a:prstGeom>
        </p:spPr>
        <p:txBody>
          <a:bodyPr anchorCtr="0" anchor="t" bIns="91425" lIns="91425" rIns="91425" tIns="91425"/>
          <a:lstStyle>
            <a:lvl1pPr lvl="0" rtl="0" algn="ctr">
              <a:spcBef>
                <a:spcPts val="0"/>
              </a:spcBef>
              <a:buClr>
                <a:schemeClr val="dk2"/>
              </a:buClr>
              <a:buNone/>
              <a:defRPr>
                <a:solidFill>
                  <a:schemeClr val="dk2"/>
                </a:solidFill>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61" name="Shape 61"/>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ph idx="1" type="body"/>
          </p:nvPr>
        </p:nvSpPr>
        <p:spPr>
          <a:xfrm>
            <a:off x="457200" y="1200150"/>
            <a:ext cx="8229600" cy="37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 name="Shape 65"/>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6" name="Shape 66"/>
        <p:cNvGrpSpPr/>
        <p:nvPr/>
      </p:nvGrpSpPr>
      <p:grpSpPr>
        <a:xfrm>
          <a:off x="0" y="0"/>
          <a:ext cx="0" cy="0"/>
          <a:chOff x="0" y="0"/>
          <a:chExt cx="0" cy="0"/>
        </a:xfrm>
      </p:grpSpPr>
      <p:sp>
        <p:nvSpPr>
          <p:cNvPr id="67" name="Shape 67"/>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 type="body"/>
          </p:nvPr>
        </p:nvSpPr>
        <p:spPr>
          <a:xfrm>
            <a:off x="457200" y="1200150"/>
            <a:ext cx="3994500" cy="37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txBox="1"/>
          <p:nvPr>
            <p:ph idx="2" type="body"/>
          </p:nvPr>
        </p:nvSpPr>
        <p:spPr>
          <a:xfrm>
            <a:off x="4692273" y="1200150"/>
            <a:ext cx="3994500" cy="37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3" name="Shape 73"/>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4" name="Shape 74"/>
        <p:cNvGrpSpPr/>
        <p:nvPr/>
      </p:nvGrpSpPr>
      <p:grpSpPr>
        <a:xfrm>
          <a:off x="0" y="0"/>
          <a:ext cx="0" cy="0"/>
          <a:chOff x="0" y="0"/>
          <a:chExt cx="0" cy="0"/>
        </a:xfrm>
      </p:grpSpPr>
      <p:sp>
        <p:nvSpPr>
          <p:cNvPr id="75" name="Shape 75"/>
          <p:cNvSpPr txBox="1"/>
          <p:nvPr>
            <p:ph idx="1" type="body"/>
          </p:nvPr>
        </p:nvSpPr>
        <p:spPr>
          <a:xfrm>
            <a:off x="457200" y="4406309"/>
            <a:ext cx="8229600" cy="519600"/>
          </a:xfrm>
          <a:prstGeom prst="rect">
            <a:avLst/>
          </a:prstGeom>
        </p:spPr>
        <p:txBody>
          <a:bodyPr anchorCtr="0" anchor="t" bIns="91425" lIns="91425" rIns="91425" tIns="91425"/>
          <a:lstStyle>
            <a:lvl1pPr lvl="0" rtl="0" algn="ctr">
              <a:spcBef>
                <a:spcPts val="360"/>
              </a:spcBef>
              <a:buSzPct val="100000"/>
              <a:buNone/>
              <a:defRPr sz="1800"/>
            </a:lvl1pPr>
          </a:lstStyle>
          <a:p/>
        </p:txBody>
      </p:sp>
      <p:sp>
        <p:nvSpPr>
          <p:cNvPr id="76" name="Shape 76"/>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7" name="Shape 77"/>
        <p:cNvGrpSpPr/>
        <p:nvPr/>
      </p:nvGrpSpPr>
      <p:grpSpPr>
        <a:xfrm>
          <a:off x="0" y="0"/>
          <a:ext cx="0" cy="0"/>
          <a:chOff x="0" y="0"/>
          <a:chExt cx="0" cy="0"/>
        </a:xfrm>
      </p:grpSpPr>
      <p:sp>
        <p:nvSpPr>
          <p:cNvPr id="78" name="Shape 78"/>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spcBef>
                <a:spcPts val="0"/>
              </a:spcBef>
              <a:buClr>
                <a:schemeClr val="dk1"/>
              </a:buClr>
              <a:buSzPct val="100000"/>
              <a:buNone/>
              <a:defRPr b="1" sz="3600">
                <a:solidFill>
                  <a:schemeClr val="dk1"/>
                </a:solidFill>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56" name="Shape 56"/>
          <p:cNvSpPr txBox="1"/>
          <p:nvPr>
            <p:ph idx="1" type="body"/>
          </p:nvPr>
        </p:nvSpPr>
        <p:spPr>
          <a:xfrm>
            <a:off x="457200" y="1200150"/>
            <a:ext cx="8229600" cy="3725700"/>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
        <p:nvSpPr>
          <p:cNvPr id="57" name="Shape 57"/>
          <p:cNvSpPr txBox="1"/>
          <p:nvPr>
            <p:ph idx="12" type="sldNum"/>
          </p:nvPr>
        </p:nvSpPr>
        <p:spPr>
          <a:xfrm>
            <a:off x="8556791" y="4749850"/>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youtube.com/v/q_wlfQZe6L4" TargetMode="Externa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jpg"/><Relationship Id="rId4"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This is a library instruction session:</a:t>
            </a:r>
          </a:p>
        </p:txBody>
      </p:sp>
      <p:sp>
        <p:nvSpPr>
          <p:cNvPr id="84" name="Shape 8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So, please turn off all cell phones, and if I catch you using cell phones, tablets, social media, wearables, etc. and not giving me your undivided attention while I talk about how robust academic databases are, I’m going to make you place your device in the front of the room, and possibly stand in the corner. (not true :))</a:t>
            </a:r>
          </a:p>
        </p:txBody>
      </p:sp>
      <p:pic>
        <p:nvPicPr>
          <p:cNvPr id="85" name="Shape 85"/>
          <p:cNvPicPr preferRelativeResize="0"/>
          <p:nvPr/>
        </p:nvPicPr>
        <p:blipFill>
          <a:blip r:embed="rId3">
            <a:alphaModFix/>
          </a:blip>
          <a:stretch>
            <a:fillRect/>
          </a:stretch>
        </p:blipFill>
        <p:spPr>
          <a:xfrm>
            <a:off x="3516760" y="2569750"/>
            <a:ext cx="2110475" cy="257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Our library instruction sessions at UNA..</a:t>
            </a:r>
          </a:p>
        </p:txBody>
      </p:sp>
      <p:sp>
        <p:nvSpPr>
          <p:cNvPr id="147" name="Shape 147"/>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228600" lvl="0" marL="457200" rtl="0">
              <a:spcBef>
                <a:spcPts val="0"/>
              </a:spcBef>
              <a:buChar char="●"/>
            </a:pPr>
            <a:r>
              <a:rPr lang="en"/>
              <a:t>Two primary types of instruction at UNA </a:t>
            </a:r>
          </a:p>
          <a:p>
            <a:pPr indent="-228600" lvl="1" marL="914400" rtl="0">
              <a:spcBef>
                <a:spcPts val="0"/>
              </a:spcBef>
              <a:buChar char="○"/>
            </a:pPr>
            <a:r>
              <a:rPr lang="en"/>
              <a:t>Research/project specific instruction </a:t>
            </a:r>
          </a:p>
          <a:p>
            <a:pPr indent="-228600" lvl="1" marL="914400" rtl="0">
              <a:spcBef>
                <a:spcPts val="0"/>
              </a:spcBef>
              <a:buChar char="○"/>
            </a:pPr>
            <a:r>
              <a:rPr lang="en"/>
              <a:t>Information literacy instruction</a:t>
            </a:r>
          </a:p>
          <a:p>
            <a:pPr indent="0" lvl="0" marL="457200" rtl="0">
              <a:spcBef>
                <a:spcPts val="0"/>
              </a:spcBef>
              <a:buNone/>
            </a:pPr>
            <a:r>
              <a:t/>
            </a:r>
            <a:endParaRPr/>
          </a:p>
        </p:txBody>
      </p:sp>
      <p:pic>
        <p:nvPicPr>
          <p:cNvPr id="148" name="Shape 148"/>
          <p:cNvPicPr preferRelativeResize="0"/>
          <p:nvPr/>
        </p:nvPicPr>
        <p:blipFill>
          <a:blip r:embed="rId3">
            <a:alphaModFix/>
          </a:blip>
          <a:stretch>
            <a:fillRect/>
          </a:stretch>
        </p:blipFill>
        <p:spPr>
          <a:xfrm>
            <a:off x="601725" y="2342300"/>
            <a:ext cx="3810000" cy="2533650"/>
          </a:xfrm>
          <a:prstGeom prst="rect">
            <a:avLst/>
          </a:prstGeom>
          <a:noFill/>
          <a:ln>
            <a:noFill/>
          </a:ln>
        </p:spPr>
      </p:pic>
      <p:pic>
        <p:nvPicPr>
          <p:cNvPr id="149" name="Shape 149"/>
          <p:cNvPicPr preferRelativeResize="0"/>
          <p:nvPr/>
        </p:nvPicPr>
        <p:blipFill>
          <a:blip r:embed="rId4">
            <a:alphaModFix/>
          </a:blip>
          <a:stretch>
            <a:fillRect/>
          </a:stretch>
        </p:blipFill>
        <p:spPr>
          <a:xfrm>
            <a:off x="4813975" y="2342299"/>
            <a:ext cx="3810000" cy="24991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Research</a:t>
            </a:r>
          </a:p>
        </p:txBody>
      </p:sp>
      <p:sp>
        <p:nvSpPr>
          <p:cNvPr id="155" name="Shape 155"/>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56" name="Shape 156"/>
          <p:cNvPicPr preferRelativeResize="0"/>
          <p:nvPr/>
        </p:nvPicPr>
        <p:blipFill>
          <a:blip r:embed="rId3">
            <a:alphaModFix/>
          </a:blip>
          <a:stretch>
            <a:fillRect/>
          </a:stretch>
        </p:blipFill>
        <p:spPr>
          <a:xfrm>
            <a:off x="1970400" y="1017724"/>
            <a:ext cx="5203200" cy="390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Research Defined</a:t>
            </a:r>
          </a:p>
        </p:txBody>
      </p:sp>
      <p:sp>
        <p:nvSpPr>
          <p:cNvPr id="162" name="Shape 162"/>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228600" lvl="0" marL="457200" rtl="0">
              <a:spcBef>
                <a:spcPts val="0"/>
              </a:spcBef>
              <a:buChar char="-"/>
            </a:pPr>
            <a:r>
              <a:rPr lang="en"/>
              <a:t>careful or diligent search</a:t>
            </a:r>
          </a:p>
          <a:p>
            <a:pPr indent="-228600" lvl="0" marL="457200">
              <a:spcBef>
                <a:spcPts val="0"/>
              </a:spcBef>
              <a:buChar char="-"/>
            </a:pPr>
            <a:r>
              <a:rPr lang="en"/>
              <a:t>constant/everyday process</a:t>
            </a:r>
          </a:p>
        </p:txBody>
      </p:sp>
      <p:pic>
        <p:nvPicPr>
          <p:cNvPr id="163" name="Shape 163"/>
          <p:cNvPicPr preferRelativeResize="0"/>
          <p:nvPr/>
        </p:nvPicPr>
        <p:blipFill>
          <a:blip r:embed="rId3">
            <a:alphaModFix/>
          </a:blip>
          <a:stretch>
            <a:fillRect/>
          </a:stretch>
        </p:blipFill>
        <p:spPr>
          <a:xfrm>
            <a:off x="4009025" y="1152474"/>
            <a:ext cx="5134976" cy="3851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Our goal is to make this connection, and we’re doing so with their everyday technology  </a:t>
            </a:r>
          </a:p>
        </p:txBody>
      </p:sp>
      <p:sp>
        <p:nvSpPr>
          <p:cNvPr id="169" name="Shape 169"/>
          <p:cNvSpPr txBox="1"/>
          <p:nvPr>
            <p:ph idx="1" type="body"/>
          </p:nvPr>
        </p:nvSpPr>
        <p:spPr>
          <a:xfrm>
            <a:off x="311700" y="1686750"/>
            <a:ext cx="3082500" cy="1770000"/>
          </a:xfrm>
          <a:prstGeom prst="rect">
            <a:avLst/>
          </a:prstGeom>
        </p:spPr>
        <p:txBody>
          <a:bodyPr anchorCtr="0" anchor="t" bIns="91425" lIns="91425" rIns="91425" tIns="91425">
            <a:noAutofit/>
          </a:bodyPr>
          <a:lstStyle/>
          <a:p>
            <a:pPr lvl="0">
              <a:spcBef>
                <a:spcPts val="0"/>
              </a:spcBef>
              <a:buNone/>
            </a:pPr>
            <a:r>
              <a:rPr b="1" lang="en" sz="4800"/>
              <a:t>Personal life</a:t>
            </a:r>
          </a:p>
        </p:txBody>
      </p:sp>
      <p:sp>
        <p:nvSpPr>
          <p:cNvPr id="170" name="Shape 170"/>
          <p:cNvSpPr txBox="1"/>
          <p:nvPr>
            <p:ph idx="1" type="body"/>
          </p:nvPr>
        </p:nvSpPr>
        <p:spPr>
          <a:xfrm>
            <a:off x="5562675" y="1686750"/>
            <a:ext cx="3008100" cy="1770000"/>
          </a:xfrm>
          <a:prstGeom prst="rect">
            <a:avLst/>
          </a:prstGeom>
        </p:spPr>
        <p:txBody>
          <a:bodyPr anchorCtr="0" anchor="t" bIns="91425" lIns="91425" rIns="91425" tIns="91425">
            <a:noAutofit/>
          </a:bodyPr>
          <a:lstStyle/>
          <a:p>
            <a:pPr lvl="0">
              <a:spcBef>
                <a:spcPts val="0"/>
              </a:spcBef>
              <a:buNone/>
            </a:pPr>
            <a:r>
              <a:rPr b="1" lang="en" sz="4800"/>
              <a:t>Academic life</a:t>
            </a:r>
          </a:p>
          <a:p>
            <a:pPr lvl="0" rtl="0">
              <a:spcBef>
                <a:spcPts val="0"/>
              </a:spcBef>
              <a:buNone/>
            </a:pPr>
            <a:r>
              <a:t/>
            </a:r>
            <a:endParaRPr/>
          </a:p>
        </p:txBody>
      </p:sp>
      <p:sp>
        <p:nvSpPr>
          <p:cNvPr id="171" name="Shape 171"/>
          <p:cNvSpPr txBox="1"/>
          <p:nvPr>
            <p:ph idx="1" type="body"/>
          </p:nvPr>
        </p:nvSpPr>
        <p:spPr>
          <a:xfrm>
            <a:off x="3643087" y="1686750"/>
            <a:ext cx="1670700" cy="1770000"/>
          </a:xfrm>
          <a:prstGeom prst="rect">
            <a:avLst/>
          </a:prstGeom>
        </p:spPr>
        <p:txBody>
          <a:bodyPr anchorCtr="0" anchor="t" bIns="91425" lIns="91425" rIns="91425" tIns="91425">
            <a:noAutofit/>
          </a:bodyPr>
          <a:lstStyle/>
          <a:p>
            <a:pPr lvl="0" rtl="0">
              <a:spcBef>
                <a:spcPts val="0"/>
              </a:spcBef>
              <a:buNone/>
            </a:pPr>
            <a:r>
              <a:rPr lang="en" sz="10000"/>
              <a:t>=</a:t>
            </a:r>
          </a:p>
          <a:p>
            <a:pPr lvl="0" rtl="0">
              <a:spcBef>
                <a:spcPts val="0"/>
              </a:spcBef>
              <a:buNone/>
            </a:pPr>
            <a:r>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Information Literacy Defined</a:t>
            </a:r>
          </a:p>
        </p:txBody>
      </p:sp>
      <p:sp>
        <p:nvSpPr>
          <p:cNvPr id="177" name="Shape 17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a set of abilities that allows you to “</a:t>
            </a:r>
            <a:r>
              <a:rPr lang="en">
                <a:solidFill>
                  <a:srgbClr val="303030"/>
                </a:solidFill>
                <a:highlight>
                  <a:srgbClr val="FFFFFF"/>
                </a:highlight>
              </a:rPr>
              <a:t>"recognize when information is needed and have the ability to locate, evaluate, and use effectively the needed information."”</a:t>
            </a:r>
          </a:p>
        </p:txBody>
      </p:sp>
      <p:pic>
        <p:nvPicPr>
          <p:cNvPr id="178" name="Shape 178"/>
          <p:cNvPicPr preferRelativeResize="0"/>
          <p:nvPr/>
        </p:nvPicPr>
        <p:blipFill>
          <a:blip r:embed="rId3">
            <a:alphaModFix/>
          </a:blip>
          <a:stretch>
            <a:fillRect/>
          </a:stretch>
        </p:blipFill>
        <p:spPr>
          <a:xfrm>
            <a:off x="3006675" y="2012875"/>
            <a:ext cx="3130625" cy="3130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Info lit broken down</a:t>
            </a:r>
          </a:p>
        </p:txBody>
      </p:sp>
      <p:sp>
        <p:nvSpPr>
          <p:cNvPr id="184" name="Shape 18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Determine a </a:t>
            </a:r>
            <a:r>
              <a:rPr b="1" lang="en"/>
              <a:t>NEED </a:t>
            </a:r>
            <a:r>
              <a:rPr lang="en"/>
              <a:t>for information</a:t>
            </a:r>
          </a:p>
          <a:p>
            <a:pPr lvl="0">
              <a:spcBef>
                <a:spcPts val="0"/>
              </a:spcBef>
              <a:buNone/>
            </a:pPr>
            <a:r>
              <a:rPr b="1" lang="en"/>
              <a:t>ACCESS</a:t>
            </a:r>
            <a:r>
              <a:rPr lang="en"/>
              <a:t> that information </a:t>
            </a:r>
          </a:p>
          <a:p>
            <a:pPr lvl="0">
              <a:spcBef>
                <a:spcPts val="0"/>
              </a:spcBef>
              <a:buNone/>
            </a:pPr>
            <a:r>
              <a:rPr b="1" lang="en"/>
              <a:t>EVALUATE</a:t>
            </a:r>
            <a:r>
              <a:rPr lang="en"/>
              <a:t> that information</a:t>
            </a:r>
          </a:p>
          <a:p>
            <a:pPr lvl="0">
              <a:spcBef>
                <a:spcPts val="0"/>
              </a:spcBef>
              <a:buNone/>
            </a:pPr>
            <a:r>
              <a:rPr b="1" lang="en"/>
              <a:t>USE</a:t>
            </a:r>
            <a:r>
              <a:rPr lang="en"/>
              <a:t> that information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Same goal, relate these to everyday (personal life)</a:t>
            </a:r>
          </a:p>
        </p:txBody>
      </p:sp>
      <p:sp>
        <p:nvSpPr>
          <p:cNvPr id="190" name="Shape 190"/>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91" name="Shape 191"/>
          <p:cNvPicPr preferRelativeResize="0"/>
          <p:nvPr/>
        </p:nvPicPr>
        <p:blipFill>
          <a:blip r:embed="rId3">
            <a:alphaModFix/>
          </a:blip>
          <a:stretch>
            <a:fillRect/>
          </a:stretch>
        </p:blipFill>
        <p:spPr>
          <a:xfrm>
            <a:off x="1359426" y="1152474"/>
            <a:ext cx="6425147" cy="3942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CRAAP Test</a:t>
            </a:r>
          </a:p>
        </p:txBody>
      </p:sp>
      <p:sp>
        <p:nvSpPr>
          <p:cNvPr id="197" name="Shape 19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98" name="Shape 198"/>
          <p:cNvPicPr preferRelativeResize="0"/>
          <p:nvPr/>
        </p:nvPicPr>
        <p:blipFill>
          <a:blip r:embed="rId3">
            <a:alphaModFix/>
          </a:blip>
          <a:stretch>
            <a:fillRect/>
          </a:stretch>
        </p:blipFill>
        <p:spPr>
          <a:xfrm>
            <a:off x="1668400" y="1017725"/>
            <a:ext cx="5907151" cy="41756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1st up, because Online information literacy is…...not good - Facebook</a:t>
            </a:r>
          </a:p>
        </p:txBody>
      </p:sp>
      <p:sp>
        <p:nvSpPr>
          <p:cNvPr id="204" name="Shape 20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05" name="Shape 205"/>
          <p:cNvPicPr preferRelativeResize="0"/>
          <p:nvPr/>
        </p:nvPicPr>
        <p:blipFill>
          <a:blip r:embed="rId3">
            <a:alphaModFix/>
          </a:blip>
          <a:stretch>
            <a:fillRect/>
          </a:stretch>
        </p:blipFill>
        <p:spPr>
          <a:xfrm>
            <a:off x="1096963" y="1504896"/>
            <a:ext cx="6950073" cy="3909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If it’s on Facebook, it’s true</a:t>
            </a:r>
          </a:p>
        </p:txBody>
      </p:sp>
      <p:sp>
        <p:nvSpPr>
          <p:cNvPr id="211" name="Shape 211"/>
          <p:cNvSpPr txBox="1"/>
          <p:nvPr>
            <p:ph idx="1" type="body"/>
          </p:nvPr>
        </p:nvSpPr>
        <p:spPr>
          <a:xfrm>
            <a:off x="311700" y="4455650"/>
            <a:ext cx="8045400" cy="572700"/>
          </a:xfrm>
          <a:prstGeom prst="rect">
            <a:avLst/>
          </a:prstGeom>
        </p:spPr>
        <p:txBody>
          <a:bodyPr anchorCtr="0" anchor="t" bIns="91425" lIns="91425" rIns="91425" tIns="91425">
            <a:noAutofit/>
          </a:bodyPr>
          <a:lstStyle/>
          <a:p>
            <a:pPr lvl="0">
              <a:spcBef>
                <a:spcPts val="0"/>
              </a:spcBef>
              <a:buNone/>
            </a:pPr>
            <a:r>
              <a:rPr lang="en"/>
              <a:t>and….memes</a:t>
            </a:r>
          </a:p>
        </p:txBody>
      </p:sp>
      <p:pic>
        <p:nvPicPr>
          <p:cNvPr id="212" name="Shape 212"/>
          <p:cNvPicPr preferRelativeResize="0"/>
          <p:nvPr/>
        </p:nvPicPr>
        <p:blipFill>
          <a:blip r:embed="rId3">
            <a:alphaModFix/>
          </a:blip>
          <a:stretch>
            <a:fillRect/>
          </a:stretch>
        </p:blipFill>
        <p:spPr>
          <a:xfrm>
            <a:off x="1519000" y="1083487"/>
            <a:ext cx="2949849" cy="3306400"/>
          </a:xfrm>
          <a:prstGeom prst="rect">
            <a:avLst/>
          </a:prstGeom>
          <a:noFill/>
          <a:ln>
            <a:noFill/>
          </a:ln>
        </p:spPr>
      </p:pic>
      <p:pic>
        <p:nvPicPr>
          <p:cNvPr id="213" name="Shape 213"/>
          <p:cNvPicPr preferRelativeResize="0"/>
          <p:nvPr/>
        </p:nvPicPr>
        <p:blipFill>
          <a:blip r:embed="rId4">
            <a:alphaModFix/>
          </a:blip>
          <a:stretch>
            <a:fillRect/>
          </a:stretch>
        </p:blipFill>
        <p:spPr>
          <a:xfrm>
            <a:off x="5530774" y="730400"/>
            <a:ext cx="1540049" cy="1364191"/>
          </a:xfrm>
          <a:prstGeom prst="rect">
            <a:avLst/>
          </a:prstGeom>
          <a:noFill/>
          <a:ln>
            <a:noFill/>
          </a:ln>
        </p:spPr>
      </p:pic>
      <p:pic>
        <p:nvPicPr>
          <p:cNvPr id="214" name="Shape 214"/>
          <p:cNvPicPr preferRelativeResize="0"/>
          <p:nvPr/>
        </p:nvPicPr>
        <p:blipFill>
          <a:blip r:embed="rId5">
            <a:alphaModFix/>
          </a:blip>
          <a:stretch>
            <a:fillRect/>
          </a:stretch>
        </p:blipFill>
        <p:spPr>
          <a:xfrm>
            <a:off x="5530775" y="2094600"/>
            <a:ext cx="1540050" cy="20868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ctrTitle"/>
          </p:nvPr>
        </p:nvSpPr>
        <p:spPr>
          <a:xfrm>
            <a:off x="311708" y="1713875"/>
            <a:ext cx="8520600" cy="2052600"/>
          </a:xfrm>
          <a:prstGeom prst="rect">
            <a:avLst/>
          </a:prstGeom>
        </p:spPr>
        <p:txBody>
          <a:bodyPr anchorCtr="0" anchor="ctr" bIns="91425" lIns="91425" rIns="91425" tIns="91425">
            <a:noAutofit/>
          </a:bodyPr>
          <a:lstStyle/>
          <a:p>
            <a:pPr lvl="0">
              <a:spcBef>
                <a:spcPts val="0"/>
              </a:spcBef>
              <a:buNone/>
            </a:pPr>
            <a:r>
              <a:rPr lang="en"/>
              <a:t>Teaching Information Literacy &amp; Research with Everyday Technology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Facebook &amp; the news, cont’d</a:t>
            </a:r>
          </a:p>
        </p:txBody>
      </p:sp>
      <p:sp>
        <p:nvSpPr>
          <p:cNvPr id="220" name="Shape 220"/>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21" name="Shape 221"/>
          <p:cNvPicPr preferRelativeResize="0"/>
          <p:nvPr/>
        </p:nvPicPr>
        <p:blipFill>
          <a:blip r:embed="rId3">
            <a:alphaModFix/>
          </a:blip>
          <a:stretch>
            <a:fillRect/>
          </a:stretch>
        </p:blipFill>
        <p:spPr>
          <a:xfrm>
            <a:off x="2453128" y="1234075"/>
            <a:ext cx="4237742" cy="389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Applying teaching info lit &amp; research: Find something wrong</a:t>
            </a:r>
          </a:p>
        </p:txBody>
      </p:sp>
      <p:sp>
        <p:nvSpPr>
          <p:cNvPr id="227" name="Shape 227"/>
          <p:cNvSpPr txBox="1"/>
          <p:nvPr>
            <p:ph idx="1" type="body"/>
          </p:nvPr>
        </p:nvSpPr>
        <p:spPr>
          <a:xfrm>
            <a:off x="311700" y="1483925"/>
            <a:ext cx="8520600" cy="3334800"/>
          </a:xfrm>
          <a:prstGeom prst="rect">
            <a:avLst/>
          </a:prstGeom>
        </p:spPr>
        <p:txBody>
          <a:bodyPr anchorCtr="0" anchor="t" bIns="91425" lIns="91425" rIns="91425" tIns="91425">
            <a:noAutofit/>
          </a:bodyPr>
          <a:lstStyle/>
          <a:p>
            <a:pPr lvl="0">
              <a:spcBef>
                <a:spcPts val="0"/>
              </a:spcBef>
              <a:buNone/>
            </a:pPr>
            <a:r>
              <a:rPr lang="en"/>
              <a:t>Challenge novice investigators to find something wrong on social media, and push them to call the bearer of bad news out</a:t>
            </a:r>
          </a:p>
        </p:txBody>
      </p:sp>
      <p:pic>
        <p:nvPicPr>
          <p:cNvPr id="228" name="Shape 228"/>
          <p:cNvPicPr preferRelativeResize="0"/>
          <p:nvPr/>
        </p:nvPicPr>
        <p:blipFill>
          <a:blip r:embed="rId3">
            <a:alphaModFix/>
          </a:blip>
          <a:stretch>
            <a:fillRect/>
          </a:stretch>
        </p:blipFill>
        <p:spPr>
          <a:xfrm>
            <a:off x="2987075" y="2198400"/>
            <a:ext cx="3169851" cy="3100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2 Stories</a:t>
            </a:r>
          </a:p>
        </p:txBody>
      </p:sp>
      <p:sp>
        <p:nvSpPr>
          <p:cNvPr id="234" name="Shape 23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35" name="Shape 235"/>
          <p:cNvPicPr preferRelativeResize="0"/>
          <p:nvPr/>
        </p:nvPicPr>
        <p:blipFill>
          <a:blip r:embed="rId3">
            <a:alphaModFix/>
          </a:blip>
          <a:stretch>
            <a:fillRect/>
          </a:stretch>
        </p:blipFill>
        <p:spPr>
          <a:xfrm>
            <a:off x="2617812" y="1234075"/>
            <a:ext cx="3908375" cy="3908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Another everyday technology for info lit - YouTube, where seeing is believing</a:t>
            </a:r>
          </a:p>
        </p:txBody>
      </p:sp>
      <p:sp>
        <p:nvSpPr>
          <p:cNvPr id="241" name="Shape 24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42" name="Shape 242"/>
          <p:cNvPicPr preferRelativeResize="0"/>
          <p:nvPr/>
        </p:nvPicPr>
        <p:blipFill>
          <a:blip r:embed="rId3">
            <a:alphaModFix/>
          </a:blip>
          <a:stretch>
            <a:fillRect/>
          </a:stretch>
        </p:blipFill>
        <p:spPr>
          <a:xfrm>
            <a:off x="2400149" y="1461575"/>
            <a:ext cx="4778774" cy="36295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Youtube, cont’d</a:t>
            </a:r>
          </a:p>
        </p:txBody>
      </p:sp>
      <p:sp>
        <p:nvSpPr>
          <p:cNvPr id="248" name="Shape 248"/>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Over 4 billion views a day and used a lot by 18-22 year olds</a:t>
            </a:r>
          </a:p>
          <a:p>
            <a:pPr lvl="0">
              <a:spcBef>
                <a:spcPts val="0"/>
              </a:spcBef>
              <a:buNone/>
            </a:pPr>
            <a:r>
              <a:rPr lang="en"/>
              <a:t>So, we show them bad stuff</a:t>
            </a:r>
          </a:p>
          <a:p>
            <a:pPr lvl="0">
              <a:spcBef>
                <a:spcPts val="0"/>
              </a:spcBef>
              <a:buNone/>
            </a:pPr>
            <a:r>
              <a:t/>
            </a:r>
            <a:endParaRPr/>
          </a:p>
        </p:txBody>
      </p:sp>
      <p:sp>
        <p:nvSpPr>
          <p:cNvPr descr="In honor of President Obama’s visit, we sent a camera crew out onto the street to ask people who claimed to be up on current events about a bunch of Obama-related things we made up. This is a special President Obama edition of #LieWitnessNews.  SUBSCRIBE to get the latest #KIMMEL: http://bit.ly/JKLSubscribe  Watch the latest Halloween Candy Prank: http://bit.ly/KimmelHalloweenCandy  Watch the latest Mean Tweets: http://bit.ly/JKLMeanTweets8  Connect with Jimmy Kimmel Live Online:  Visit the Jimmy Kimmel Live WEBSITE: http://bit.ly/JKLWebsite Like Jimmy Kimmel Live on FACEBOOK: http://bit.ly/JKLFacebook Follow Jimmy Kimmel Live on TWITTER: http://bit.ly/JKLTwitter Follow Jimmy Kimmel Live on INSTAGRAM: http://bit.ly/JKLInstagram  About Jimmy Kimmel Live:  Jimmy Kimmel serves as host and executive producer of Emmy-winning &quot;Jimmy Kimmel Live,&quot; ABC's late-night talk show.   &quot;Jimmy Kimmel Live&quot; is well known for its huge viral video successes with 2.5 billion views on YouTube alone. Some of Kimmel's most popular comedy bits include - Mean Tweets, Lie Witness News, Jimmy's Twerk Fail Prank, Unnecessary Censorship, YouTube Challenge, The Baby Bachelor, Movie: The Movie, Handsome Men's Club, Jimmy Kimmel Lie Detective and music videos like &quot;I (Wanna) Channing All Over Your Tatum&quot; and a Blurred Lines parody with Robin Thicke, Pharrell, Jimmy and his security guard Guillermo.   Now in its thirteenth season, Kimmel's guests have included: Johnny Depp, Meryl Streep, Tom Cruise, Halle Berry, Harrison Ford, Jennifer Aniston, Will Ferrell, Katy Perry, Tom Hanks, Scarlett Johansson, Channing Tatum, George Clooney, Larry David, Charlize Theron, Mark Wahlberg, Kobe Bryant, Steve Carell, Hugh Jackman, Kristen Wiig, Jeff Bridges, Jennifer Garner, Ryan Gosling, Bryan Cranston, Jamie Foxx, Amy Poehler, Ben Affleck, Robert Downey Jr., Jake Gyllenhaal, Oprah, and unfortunately Matt Damon.  Lie Witness News - President Obama Edition https://youtu.be/q_wlfQZe6L4" id="249" name="Shape 249" title="Lie Witness News - President Obama Edition">
            <a:hlinkClick r:id="rId3"/>
          </p:cNvPr>
          <p:cNvSpPr/>
          <p:nvPr/>
        </p:nvSpPr>
        <p:spPr>
          <a:xfrm>
            <a:off x="3650775" y="1697475"/>
            <a:ext cx="4247850" cy="3185874"/>
          </a:xfrm>
          <a:prstGeom prst="rect">
            <a:avLst/>
          </a:prstGeom>
          <a:blipFill>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Applying teaching info lit &amp; research: Evaluate videos</a:t>
            </a:r>
          </a:p>
        </p:txBody>
      </p:sp>
      <p:sp>
        <p:nvSpPr>
          <p:cNvPr id="255" name="Shape 255"/>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Evaluate based on experience and information (commentary, political ads, etc.)</a:t>
            </a:r>
          </a:p>
          <a:p>
            <a:pPr lvl="0">
              <a:spcBef>
                <a:spcPts val="0"/>
              </a:spcBef>
              <a:buNone/>
            </a:pPr>
            <a:r>
              <a:rPr lang="en"/>
              <a:t>Evaluate video techniques</a:t>
            </a:r>
          </a:p>
          <a:p>
            <a:pPr lvl="0">
              <a:spcBef>
                <a:spcPts val="0"/>
              </a:spcBef>
              <a:buNone/>
            </a:pPr>
            <a:r>
              <a:rPr lang="en"/>
              <a:t>Evaluate reality (360 videos)</a:t>
            </a:r>
          </a:p>
        </p:txBody>
      </p:sp>
      <p:pic>
        <p:nvPicPr>
          <p:cNvPr id="256" name="Shape 256"/>
          <p:cNvPicPr preferRelativeResize="0"/>
          <p:nvPr/>
        </p:nvPicPr>
        <p:blipFill>
          <a:blip r:embed="rId3">
            <a:alphaModFix/>
          </a:blip>
          <a:stretch>
            <a:fillRect/>
          </a:stretch>
        </p:blipFill>
        <p:spPr>
          <a:xfrm>
            <a:off x="3764725" y="1876548"/>
            <a:ext cx="5067574" cy="27911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Anonymous social media - an info lit treasure</a:t>
            </a:r>
          </a:p>
        </p:txBody>
      </p:sp>
      <p:sp>
        <p:nvSpPr>
          <p:cNvPr id="262" name="Shape 262"/>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63" name="Shape 263"/>
          <p:cNvPicPr preferRelativeResize="0"/>
          <p:nvPr/>
        </p:nvPicPr>
        <p:blipFill>
          <a:blip r:embed="rId3">
            <a:alphaModFix/>
          </a:blip>
          <a:stretch>
            <a:fillRect/>
          </a:stretch>
        </p:blipFill>
        <p:spPr>
          <a:xfrm>
            <a:off x="2509912" y="1142999"/>
            <a:ext cx="4124176" cy="4124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YikYak - where do you </a:t>
            </a:r>
            <a:r>
              <a:rPr b="1" lang="en"/>
              <a:t>ACCESS </a:t>
            </a:r>
            <a:r>
              <a:rPr lang="en"/>
              <a:t>information</a:t>
            </a:r>
          </a:p>
        </p:txBody>
      </p:sp>
      <p:sp>
        <p:nvSpPr>
          <p:cNvPr id="269" name="Shape 269"/>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70" name="Shape 270"/>
          <p:cNvPicPr preferRelativeResize="0"/>
          <p:nvPr/>
        </p:nvPicPr>
        <p:blipFill>
          <a:blip r:embed="rId3">
            <a:alphaModFix/>
          </a:blip>
          <a:stretch>
            <a:fillRect/>
          </a:stretch>
        </p:blipFill>
        <p:spPr>
          <a:xfrm>
            <a:off x="2829742" y="1137150"/>
            <a:ext cx="3484509" cy="41257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Periscope w/purpose</a:t>
            </a:r>
          </a:p>
        </p:txBody>
      </p:sp>
      <p:sp>
        <p:nvSpPr>
          <p:cNvPr id="276" name="Shape 276"/>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Access/Evaluate</a:t>
            </a:r>
          </a:p>
        </p:txBody>
      </p:sp>
      <p:pic>
        <p:nvPicPr>
          <p:cNvPr id="277" name="Shape 277"/>
          <p:cNvPicPr preferRelativeResize="0"/>
          <p:nvPr/>
        </p:nvPicPr>
        <p:blipFill>
          <a:blip r:embed="rId3">
            <a:alphaModFix/>
          </a:blip>
          <a:stretch>
            <a:fillRect/>
          </a:stretch>
        </p:blipFill>
        <p:spPr>
          <a:xfrm>
            <a:off x="3603284" y="1146462"/>
            <a:ext cx="5229024" cy="35100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83" name="Shape 283"/>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84" name="Shape 284"/>
          <p:cNvPicPr preferRelativeResize="0"/>
          <p:nvPr/>
        </p:nvPicPr>
        <p:blipFill>
          <a:blip r:embed="rId3">
            <a:alphaModFix/>
          </a:blip>
          <a:stretch>
            <a:fillRect/>
          </a:stretch>
        </p:blipFill>
        <p:spPr>
          <a:xfrm>
            <a:off x="815751" y="0"/>
            <a:ext cx="7512497"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Today = ideas, and hopefully you can apply to your discipline,  and the focus is info lit and research </a:t>
            </a:r>
          </a:p>
        </p:txBody>
      </p:sp>
      <p:sp>
        <p:nvSpPr>
          <p:cNvPr id="96" name="Shape 96"/>
          <p:cNvSpPr txBox="1"/>
          <p:nvPr>
            <p:ph idx="1" type="body"/>
          </p:nvPr>
        </p:nvSpPr>
        <p:spPr>
          <a:xfrm>
            <a:off x="311700" y="1740100"/>
            <a:ext cx="8520600" cy="2828700"/>
          </a:xfrm>
          <a:prstGeom prst="rect">
            <a:avLst/>
          </a:prstGeom>
        </p:spPr>
        <p:txBody>
          <a:bodyPr anchorCtr="0" anchor="t" bIns="91425" lIns="91425" rIns="91425" tIns="91425">
            <a:noAutofit/>
          </a:bodyPr>
          <a:lstStyle/>
          <a:p>
            <a:pPr lvl="0">
              <a:spcBef>
                <a:spcPts val="0"/>
              </a:spcBef>
              <a:buNone/>
            </a:pPr>
            <a:r>
              <a:t/>
            </a:r>
            <a:endParaRPr/>
          </a:p>
        </p:txBody>
      </p:sp>
      <p:pic>
        <p:nvPicPr>
          <p:cNvPr id="97" name="Shape 97"/>
          <p:cNvPicPr preferRelativeResize="0"/>
          <p:nvPr/>
        </p:nvPicPr>
        <p:blipFill>
          <a:blip r:embed="rId3">
            <a:alphaModFix/>
          </a:blip>
          <a:stretch>
            <a:fillRect/>
          </a:stretch>
        </p:blipFill>
        <p:spPr>
          <a:xfrm>
            <a:off x="2757225" y="1513950"/>
            <a:ext cx="3629550" cy="3629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technology you use is your network, you must be information literate in your network first</a:t>
            </a:r>
          </a:p>
        </p:txBody>
      </p:sp>
      <p:sp>
        <p:nvSpPr>
          <p:cNvPr id="290" name="Shape 290"/>
          <p:cNvSpPr txBox="1"/>
          <p:nvPr>
            <p:ph idx="1" type="body"/>
          </p:nvPr>
        </p:nvSpPr>
        <p:spPr>
          <a:xfrm>
            <a:off x="311700" y="4570800"/>
            <a:ext cx="8520600" cy="572700"/>
          </a:xfrm>
          <a:prstGeom prst="rect">
            <a:avLst/>
          </a:prstGeom>
        </p:spPr>
        <p:txBody>
          <a:bodyPr anchorCtr="0" anchor="t" bIns="91425" lIns="91425" rIns="91425" tIns="91425">
            <a:noAutofit/>
          </a:bodyPr>
          <a:lstStyle/>
          <a:p>
            <a:pPr lvl="0">
              <a:spcBef>
                <a:spcPts val="0"/>
              </a:spcBef>
              <a:buNone/>
            </a:pPr>
            <a:r>
              <a:rPr lang="en"/>
              <a:t>How much do you trust this network?</a:t>
            </a:r>
          </a:p>
        </p:txBody>
      </p:sp>
      <p:pic>
        <p:nvPicPr>
          <p:cNvPr id="291" name="Shape 291"/>
          <p:cNvPicPr preferRelativeResize="0"/>
          <p:nvPr/>
        </p:nvPicPr>
        <p:blipFill>
          <a:blip r:embed="rId3">
            <a:alphaModFix/>
          </a:blip>
          <a:stretch>
            <a:fillRect/>
          </a:stretch>
        </p:blipFill>
        <p:spPr>
          <a:xfrm>
            <a:off x="2788823" y="1428487"/>
            <a:ext cx="3566350" cy="30639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Applying info lit: evaluate, evaluate, evaluate</a:t>
            </a:r>
          </a:p>
        </p:txBody>
      </p:sp>
      <p:sp>
        <p:nvSpPr>
          <p:cNvPr id="297" name="Shape 29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298" name="Shape 298"/>
          <p:cNvPicPr preferRelativeResize="0"/>
          <p:nvPr/>
        </p:nvPicPr>
        <p:blipFill>
          <a:blip r:embed="rId3">
            <a:alphaModFix/>
          </a:blip>
          <a:stretch>
            <a:fillRect/>
          </a:stretch>
        </p:blipFill>
        <p:spPr>
          <a:xfrm>
            <a:off x="1618425" y="1017725"/>
            <a:ext cx="5907152" cy="41756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305" name="Shape 305"/>
          <p:cNvPicPr preferRelativeResize="0"/>
          <p:nvPr/>
        </p:nvPicPr>
        <p:blipFill>
          <a:blip r:embed="rId3">
            <a:alphaModFix/>
          </a:blip>
          <a:stretch>
            <a:fillRect/>
          </a:stretch>
        </p:blipFill>
        <p:spPr>
          <a:xfrm>
            <a:off x="526401" y="0"/>
            <a:ext cx="8091197" cy="5143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Politifact</a:t>
            </a:r>
          </a:p>
        </p:txBody>
      </p:sp>
      <p:sp>
        <p:nvSpPr>
          <p:cNvPr id="311" name="Shape 31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312" name="Shape 312"/>
          <p:cNvPicPr preferRelativeResize="0"/>
          <p:nvPr/>
        </p:nvPicPr>
        <p:blipFill>
          <a:blip r:embed="rId3">
            <a:alphaModFix/>
          </a:blip>
          <a:stretch>
            <a:fillRect/>
          </a:stretch>
        </p:blipFill>
        <p:spPr>
          <a:xfrm>
            <a:off x="1699012" y="1260099"/>
            <a:ext cx="5745974" cy="3883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Conveying the importance of information literacy to college students/novice academic researchers</a:t>
            </a:r>
          </a:p>
        </p:txBody>
      </p:sp>
      <p:sp>
        <p:nvSpPr>
          <p:cNvPr id="318" name="Shape 318"/>
          <p:cNvSpPr txBox="1"/>
          <p:nvPr>
            <p:ph idx="1" type="body"/>
          </p:nvPr>
        </p:nvSpPr>
        <p:spPr>
          <a:xfrm>
            <a:off x="311700" y="1459550"/>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319" name="Shape 319"/>
          <p:cNvPicPr preferRelativeResize="0"/>
          <p:nvPr/>
        </p:nvPicPr>
        <p:blipFill>
          <a:blip r:embed="rId3">
            <a:alphaModFix/>
          </a:blip>
          <a:stretch>
            <a:fillRect/>
          </a:stretch>
        </p:blipFill>
        <p:spPr>
          <a:xfrm>
            <a:off x="1169562" y="1556100"/>
            <a:ext cx="6804874" cy="3587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Encourage skepticism</a:t>
            </a:r>
          </a:p>
        </p:txBody>
      </p:sp>
      <p:sp>
        <p:nvSpPr>
          <p:cNvPr id="325" name="Shape 325"/>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326" name="Shape 326"/>
          <p:cNvPicPr preferRelativeResize="0"/>
          <p:nvPr/>
        </p:nvPicPr>
        <p:blipFill>
          <a:blip r:embed="rId3">
            <a:alphaModFix/>
          </a:blip>
          <a:stretch>
            <a:fillRect/>
          </a:stretch>
        </p:blipFill>
        <p:spPr>
          <a:xfrm>
            <a:off x="2769062" y="1110700"/>
            <a:ext cx="3605875" cy="40327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Use it everyday technology, use it for everything</a:t>
            </a:r>
          </a:p>
        </p:txBody>
      </p:sp>
      <p:sp>
        <p:nvSpPr>
          <p:cNvPr id="332" name="Shape 332"/>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Identify what you need - determine the need for information</a:t>
            </a:r>
          </a:p>
          <a:p>
            <a:pPr lvl="0">
              <a:spcBef>
                <a:spcPts val="0"/>
              </a:spcBef>
              <a:buNone/>
            </a:pPr>
            <a:r>
              <a:rPr lang="en"/>
              <a:t>Search for exactly what you want in the right place - access the information</a:t>
            </a:r>
          </a:p>
          <a:p>
            <a:pPr lvl="0">
              <a:spcBef>
                <a:spcPts val="0"/>
              </a:spcBef>
              <a:buNone/>
            </a:pPr>
            <a:r>
              <a:rPr lang="en"/>
              <a:t>Verify before using - Evaluate information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Moving forward</a:t>
            </a:r>
          </a:p>
        </p:txBody>
      </p:sp>
      <p:sp>
        <p:nvSpPr>
          <p:cNvPr id="338" name="Shape 338"/>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339" name="Shape 339"/>
          <p:cNvPicPr preferRelativeResize="0"/>
          <p:nvPr/>
        </p:nvPicPr>
        <p:blipFill>
          <a:blip r:embed="rId3">
            <a:alphaModFix/>
          </a:blip>
          <a:stretch>
            <a:fillRect/>
          </a:stretch>
        </p:blipFill>
        <p:spPr>
          <a:xfrm>
            <a:off x="1470425" y="1152474"/>
            <a:ext cx="6203150" cy="41264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ctrTitle"/>
          </p:nvPr>
        </p:nvSpPr>
        <p:spPr>
          <a:xfrm>
            <a:off x="685800" y="355067"/>
            <a:ext cx="7772400" cy="1159800"/>
          </a:xfrm>
          <a:prstGeom prst="rect">
            <a:avLst/>
          </a:prstGeom>
        </p:spPr>
        <p:txBody>
          <a:bodyPr anchorCtr="0" anchor="b" bIns="91425" lIns="91425" rIns="91425" tIns="91425">
            <a:noAutofit/>
          </a:bodyPr>
          <a:lstStyle/>
          <a:p>
            <a:pPr lvl="0" rtl="0">
              <a:spcBef>
                <a:spcPts val="0"/>
              </a:spcBef>
              <a:buNone/>
            </a:pPr>
            <a:r>
              <a:rPr lang="en"/>
              <a:t>“You are unaware of how unaware you are.”</a:t>
            </a:r>
          </a:p>
        </p:txBody>
      </p:sp>
      <p:sp>
        <p:nvSpPr>
          <p:cNvPr id="345" name="Shape 345"/>
          <p:cNvSpPr txBox="1"/>
          <p:nvPr>
            <p:ph idx="1" type="subTitle"/>
          </p:nvPr>
        </p:nvSpPr>
        <p:spPr>
          <a:xfrm>
            <a:off x="685800" y="2840053"/>
            <a:ext cx="7772400" cy="784799"/>
          </a:xfrm>
          <a:prstGeom prst="rect">
            <a:avLst/>
          </a:prstGeom>
        </p:spPr>
        <p:txBody>
          <a:bodyPr anchorCtr="0" anchor="t" bIns="91425" lIns="91425" rIns="91425" tIns="91425">
            <a:noAutofit/>
          </a:bodyPr>
          <a:lstStyle/>
          <a:p>
            <a:pPr lvl="0" rtl="0">
              <a:spcBef>
                <a:spcPts val="0"/>
              </a:spcBef>
              <a:buNone/>
            </a:pPr>
            <a:r>
              <a:t/>
            </a:r>
            <a:endParaRPr/>
          </a:p>
        </p:txBody>
      </p:sp>
      <p:pic>
        <p:nvPicPr>
          <p:cNvPr id="346" name="Shape 346"/>
          <p:cNvPicPr preferRelativeResize="0"/>
          <p:nvPr/>
        </p:nvPicPr>
        <p:blipFill>
          <a:blip r:embed="rId3">
            <a:alphaModFix/>
          </a:blip>
          <a:stretch>
            <a:fillRect/>
          </a:stretch>
        </p:blipFill>
        <p:spPr>
          <a:xfrm>
            <a:off x="2148173" y="1514874"/>
            <a:ext cx="4847665" cy="36286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nvSpPr>
        <p:spPr>
          <a:xfrm>
            <a:off x="704394" y="2119162"/>
            <a:ext cx="7735200" cy="902400"/>
          </a:xfrm>
          <a:prstGeom prst="rect">
            <a:avLst/>
          </a:prstGeom>
          <a:noFill/>
          <a:ln>
            <a:noFill/>
          </a:ln>
        </p:spPr>
        <p:txBody>
          <a:bodyPr anchorCtr="0" anchor="t" bIns="91425" lIns="91425" rIns="91425" tIns="91425">
            <a:noAutofit/>
          </a:bodyPr>
          <a:lstStyle/>
          <a:p>
            <a:pPr lvl="0">
              <a:spcBef>
                <a:spcPts val="0"/>
              </a:spcBef>
              <a:buNone/>
            </a:pPr>
            <a:r>
              <a:rPr lang="en" sz="960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If you want to add research, but struggle with student ability</a:t>
            </a:r>
          </a:p>
        </p:txBody>
      </p:sp>
      <p:sp>
        <p:nvSpPr>
          <p:cNvPr id="103" name="Shape 103"/>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04" name="Shape 104"/>
          <p:cNvPicPr preferRelativeResize="0"/>
          <p:nvPr/>
        </p:nvPicPr>
        <p:blipFill>
          <a:blip r:embed="rId3">
            <a:alphaModFix/>
          </a:blip>
          <a:stretch>
            <a:fillRect/>
          </a:stretch>
        </p:blipFill>
        <p:spPr>
          <a:xfrm>
            <a:off x="2950687" y="1155125"/>
            <a:ext cx="3242624" cy="385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traditional library &amp; research instruction...</a:t>
            </a:r>
          </a:p>
        </p:txBody>
      </p:sp>
      <p:sp>
        <p:nvSpPr>
          <p:cNvPr id="110" name="Shape 110"/>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11" name="Shape 111"/>
          <p:cNvPicPr preferRelativeResize="0"/>
          <p:nvPr/>
        </p:nvPicPr>
        <p:blipFill>
          <a:blip r:embed="rId3">
            <a:alphaModFix/>
          </a:blip>
          <a:stretch>
            <a:fillRect/>
          </a:stretch>
        </p:blipFill>
        <p:spPr>
          <a:xfrm>
            <a:off x="1174463" y="1017725"/>
            <a:ext cx="6795074" cy="4280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714023" y="0"/>
            <a:ext cx="7715949" cy="51434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24" name="Shape 12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25" name="Shape 125"/>
          <p:cNvPicPr preferRelativeResize="0"/>
          <p:nvPr/>
        </p:nvPicPr>
        <p:blipFill>
          <a:blip r:embed="rId3">
            <a:alphaModFix/>
          </a:blip>
          <a:stretch>
            <a:fillRect/>
          </a:stretch>
        </p:blipFill>
        <p:spPr>
          <a:xfrm>
            <a:off x="2645998" y="0"/>
            <a:ext cx="3852003"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32" name="Shape 132"/>
          <p:cNvPicPr preferRelativeResize="0"/>
          <p:nvPr/>
        </p:nvPicPr>
        <p:blipFill>
          <a:blip r:embed="rId3">
            <a:alphaModFix/>
          </a:blip>
          <a:stretch>
            <a:fillRect/>
          </a:stretch>
        </p:blipFill>
        <p:spPr>
          <a:xfrm>
            <a:off x="3853094" y="1017724"/>
            <a:ext cx="4416477" cy="3334800"/>
          </a:xfrm>
          <a:prstGeom prst="rect">
            <a:avLst/>
          </a:prstGeom>
          <a:noFill/>
          <a:ln>
            <a:noFill/>
          </a:ln>
        </p:spPr>
      </p:pic>
      <p:pic>
        <p:nvPicPr>
          <p:cNvPr id="133" name="Shape 133"/>
          <p:cNvPicPr preferRelativeResize="0"/>
          <p:nvPr/>
        </p:nvPicPr>
        <p:blipFill>
          <a:blip r:embed="rId4">
            <a:alphaModFix/>
          </a:blip>
          <a:stretch>
            <a:fillRect/>
          </a:stretch>
        </p:blipFill>
        <p:spPr>
          <a:xfrm>
            <a:off x="2" y="613975"/>
            <a:ext cx="3915550" cy="391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Infusing everyday technology - focus on mobile phone usage for info lit and research introduction</a:t>
            </a:r>
          </a:p>
        </p:txBody>
      </p:sp>
      <p:sp>
        <p:nvSpPr>
          <p:cNvPr id="139" name="Shape 139"/>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pic>
        <p:nvPicPr>
          <p:cNvPr id="140" name="Shape 140"/>
          <p:cNvPicPr preferRelativeResize="0"/>
          <p:nvPr/>
        </p:nvPicPr>
        <p:blipFill>
          <a:blip r:embed="rId3">
            <a:alphaModFix/>
          </a:blip>
          <a:stretch>
            <a:fillRect/>
          </a:stretch>
        </p:blipFill>
        <p:spPr>
          <a:xfrm>
            <a:off x="311687" y="1805712"/>
            <a:ext cx="3190875" cy="3190875"/>
          </a:xfrm>
          <a:prstGeom prst="rect">
            <a:avLst/>
          </a:prstGeom>
          <a:noFill/>
          <a:ln>
            <a:noFill/>
          </a:ln>
        </p:spPr>
      </p:pic>
      <p:pic>
        <p:nvPicPr>
          <p:cNvPr id="141" name="Shape 141"/>
          <p:cNvPicPr preferRelativeResize="0"/>
          <p:nvPr/>
        </p:nvPicPr>
        <p:blipFill>
          <a:blip r:embed="rId4">
            <a:alphaModFix/>
          </a:blip>
          <a:stretch>
            <a:fillRect/>
          </a:stretch>
        </p:blipFill>
        <p:spPr>
          <a:xfrm>
            <a:off x="3614325" y="1844862"/>
            <a:ext cx="5529677" cy="31125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