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5" r:id="rId1"/>
  </p:sldMasterIdLst>
  <p:handoutMasterIdLst>
    <p:handoutMasterId r:id="rId11"/>
  </p:handoutMasterIdLst>
  <p:sldIdLst>
    <p:sldId id="256" r:id="rId2"/>
    <p:sldId id="257" r:id="rId3"/>
    <p:sldId id="258" r:id="rId4"/>
    <p:sldId id="259" r:id="rId5"/>
    <p:sldId id="260" r:id="rId6"/>
    <p:sldId id="261" r:id="rId7"/>
    <p:sldId id="263" r:id="rId8"/>
    <p:sldId id="264" r:id="rId9"/>
    <p:sldId id="265" r:id="rId10"/>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A6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1A032129-7264-41DA-92C6-E78BAFB342F1}" type="datetimeFigureOut">
              <a:rPr lang="en-US" smtClean="0"/>
              <a:t>5/16/2018</a:t>
            </a:fld>
            <a:endParaRPr lang="en-US"/>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29BEB480-8E59-4AE2-B3AE-F359AFF9A810}" type="slidenum">
              <a:rPr lang="en-US" smtClean="0"/>
              <a:t>‹#›</a:t>
            </a:fld>
            <a:endParaRPr lang="en-US"/>
          </a:p>
        </p:txBody>
      </p:sp>
    </p:spTree>
    <p:extLst>
      <p:ext uri="{BB962C8B-B14F-4D97-AF65-F5344CB8AC3E}">
        <p14:creationId xmlns:p14="http://schemas.microsoft.com/office/powerpoint/2010/main" val="25873395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815708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82347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0121585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9E57DC2-970A-4B3E-BB1C-7A09969E49DF}" type="slidenum">
              <a:rPr lang="en-US" smtClean="0"/>
              <a:pPr/>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2079370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8997546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3016130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801878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284482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7DE6118-2437-4B30-8E3C-4D2BE6020583}" type="datetimeFigureOut">
              <a:rPr lang="en-US" smtClean="0"/>
              <a:t>5/16/2018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9E57DC2-970A-4B3E-BB1C-7A09969E49DF}" type="slidenum">
              <a:rPr lang="en-US" smtClean="0"/>
              <a:t>‹#›</a:t>
            </a:fld>
            <a:endParaRPr lang="en-US" dirty="0"/>
          </a:p>
        </p:txBody>
      </p:sp>
    </p:spTree>
    <p:extLst>
      <p:ext uri="{BB962C8B-B14F-4D97-AF65-F5344CB8AC3E}">
        <p14:creationId xmlns:p14="http://schemas.microsoft.com/office/powerpoint/2010/main" val="3341269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090190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344247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381408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021432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5/16/2018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2406362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5/16/2018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63973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7DE6118-2437-4B30-8E3C-4D2BE6020583}" type="datetimeFigureOut">
              <a:rPr lang="en-US" smtClean="0"/>
              <a:t>5/16/2018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8052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2449101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DE6118-2437-4B30-8E3C-4D2BE6020583}" type="datetimeFigureOut">
              <a:rPr lang="en-US" smtClean="0"/>
              <a:pPr/>
              <a:t>5/16/2018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1998963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7DE6118-2437-4B30-8E3C-4D2BE6020583}" type="datetimeFigureOut">
              <a:rPr lang="en-US" smtClean="0"/>
              <a:pPr/>
              <a:t>5/16/2018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9E57DC2-970A-4B3E-BB1C-7A09969E49DF}" type="slidenum">
              <a:rPr lang="en-US" smtClean="0"/>
              <a:pPr/>
              <a:t>‹#›</a:t>
            </a:fld>
            <a:endParaRPr lang="en-US" dirty="0"/>
          </a:p>
        </p:txBody>
      </p:sp>
    </p:spTree>
    <p:extLst>
      <p:ext uri="{BB962C8B-B14F-4D97-AF65-F5344CB8AC3E}">
        <p14:creationId xmlns:p14="http://schemas.microsoft.com/office/powerpoint/2010/main" val="3156001582"/>
      </p:ext>
    </p:extLst>
  </p:cSld>
  <p:clrMap bg1="dk1" tx1="lt1" bg2="dk2" tx2="lt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 id="2147483762" r:id="rId17"/>
    <p:sldLayoutId id="2147483763"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2094" y="334659"/>
            <a:ext cx="10889673" cy="2576945"/>
          </a:xfrm>
        </p:spPr>
        <p:txBody>
          <a:bodyPr/>
          <a:lstStyle/>
          <a:p>
            <a:r>
              <a:rPr lang="en-US" sz="3600" b="1" dirty="0" smtClean="0"/>
              <a:t>ASCUE 51</a:t>
            </a:r>
            <a:r>
              <a:rPr lang="en-US" sz="3600" b="1" baseline="30000" dirty="0" smtClean="0"/>
              <a:t>ST</a:t>
            </a:r>
            <a:r>
              <a:rPr lang="en-US" sz="3600" b="1" dirty="0" smtClean="0"/>
              <a:t> Annual Conference </a:t>
            </a:r>
            <a:br>
              <a:rPr lang="en-US" sz="3600" b="1" dirty="0" smtClean="0"/>
            </a:br>
            <a:r>
              <a:rPr lang="en-US" sz="3600" b="1" dirty="0" smtClean="0"/>
              <a:t>June 2018</a:t>
            </a:r>
            <a:br>
              <a:rPr lang="en-US" sz="3600" b="1" dirty="0" smtClean="0"/>
            </a:br>
            <a:r>
              <a:rPr lang="en-US" sz="3600" b="1" dirty="0"/>
              <a:t/>
            </a:r>
            <a:br>
              <a:rPr lang="en-US" sz="3600" b="1" dirty="0"/>
            </a:br>
            <a:r>
              <a:rPr lang="en-US" sz="3600" b="1" dirty="0" smtClean="0"/>
              <a:t/>
            </a:r>
            <a:br>
              <a:rPr lang="en-US" sz="3600" b="1" dirty="0" smtClean="0"/>
            </a:br>
            <a:endParaRPr lang="en-US" sz="3600" b="1" dirty="0"/>
          </a:p>
        </p:txBody>
      </p:sp>
      <p:sp>
        <p:nvSpPr>
          <p:cNvPr id="3" name="Subtitle 2"/>
          <p:cNvSpPr>
            <a:spLocks noGrp="1"/>
          </p:cNvSpPr>
          <p:nvPr>
            <p:ph type="subTitle" idx="1"/>
          </p:nvPr>
        </p:nvSpPr>
        <p:spPr>
          <a:xfrm>
            <a:off x="2172830" y="4355291"/>
            <a:ext cx="6831673" cy="1086237"/>
          </a:xfrm>
        </p:spPr>
        <p:txBody>
          <a:bodyPr>
            <a:normAutofit/>
          </a:bodyPr>
          <a:lstStyle/>
          <a:p>
            <a:r>
              <a:rPr lang="en-US" sz="2400" b="1" dirty="0" smtClean="0"/>
              <a:t>Dr. Brian Hoyt (hoyt@ohio.edu)</a:t>
            </a:r>
          </a:p>
          <a:p>
            <a:r>
              <a:rPr lang="en-US" sz="2400" b="1" dirty="0" smtClean="0"/>
              <a:t>Ohio University </a:t>
            </a:r>
            <a:endParaRPr lang="en-US" sz="2400" b="1" dirty="0"/>
          </a:p>
        </p:txBody>
      </p:sp>
      <p:sp>
        <p:nvSpPr>
          <p:cNvPr id="4" name="TextBox 3"/>
          <p:cNvSpPr txBox="1"/>
          <p:nvPr/>
        </p:nvSpPr>
        <p:spPr>
          <a:xfrm>
            <a:off x="357447" y="2709949"/>
            <a:ext cx="8462357" cy="1077218"/>
          </a:xfrm>
          <a:prstGeom prst="rect">
            <a:avLst/>
          </a:prstGeom>
          <a:noFill/>
        </p:spPr>
        <p:txBody>
          <a:bodyPr wrap="square" rtlCol="0">
            <a:spAutoFit/>
          </a:bodyPr>
          <a:lstStyle/>
          <a:p>
            <a:r>
              <a:rPr lang="en-US" sz="3200" b="1" dirty="0"/>
              <a:t>Predicting Effective Internships: Developing a Text Analysis Based Algorithm</a:t>
            </a:r>
            <a:endParaRPr lang="en-US" sz="3200" dirty="0"/>
          </a:p>
        </p:txBody>
      </p:sp>
    </p:spTree>
    <p:extLst>
      <p:ext uri="{BB962C8B-B14F-4D97-AF65-F5344CB8AC3E}">
        <p14:creationId xmlns:p14="http://schemas.microsoft.com/office/powerpoint/2010/main" val="41919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Best Internship Profile (BIP)</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sz="2800" dirty="0" smtClean="0">
                <a:effectLst/>
              </a:rPr>
              <a:t>Predicts </a:t>
            </a:r>
            <a:r>
              <a:rPr lang="en-US" sz="2800" dirty="0">
                <a:effectLst/>
              </a:rPr>
              <a:t>skill development as dependent variable</a:t>
            </a:r>
          </a:p>
          <a:p>
            <a:pPr lvl="0"/>
            <a:r>
              <a:rPr lang="en-US" sz="2800" dirty="0">
                <a:effectLst/>
              </a:rPr>
              <a:t>Predicts Return on Internship Investment (ROII) as dependent variable</a:t>
            </a:r>
          </a:p>
          <a:p>
            <a:endParaRPr lang="en-US" dirty="0"/>
          </a:p>
        </p:txBody>
      </p:sp>
    </p:spTree>
    <p:extLst>
      <p:ext uri="{BB962C8B-B14F-4D97-AF65-F5344CB8AC3E}">
        <p14:creationId xmlns:p14="http://schemas.microsoft.com/office/powerpoint/2010/main" val="154872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Predicting BIP </a:t>
            </a:r>
            <a:r>
              <a:rPr lang="en-US" sz="4400" b="1" dirty="0" smtClean="0"/>
              <a:t>Applications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sz="2800" dirty="0" smtClean="0">
                <a:effectLst/>
              </a:rPr>
              <a:t>Partner </a:t>
            </a:r>
            <a:r>
              <a:rPr lang="en-US" sz="2800" dirty="0">
                <a:effectLst/>
              </a:rPr>
              <a:t>focus/impact – selection of projects; recruitment and selection of interns; allocation of resources for internship/program</a:t>
            </a:r>
          </a:p>
          <a:p>
            <a:pPr lvl="0"/>
            <a:r>
              <a:rPr lang="en-US" sz="2800" dirty="0">
                <a:effectLst/>
              </a:rPr>
              <a:t>Student focus/impact – skill development focus for selection; project experience focus for selection; pre-internship preparation</a:t>
            </a:r>
          </a:p>
          <a:p>
            <a:pPr lvl="0"/>
            <a:r>
              <a:rPr lang="en-US" sz="2800" dirty="0">
                <a:effectLst/>
              </a:rPr>
              <a:t>Campus focus/impact – all majors (and undecided) skill development emphasis (critical thinking/problem solving, data analysis)</a:t>
            </a:r>
          </a:p>
          <a:p>
            <a:endParaRPr lang="en-US" dirty="0"/>
          </a:p>
        </p:txBody>
      </p:sp>
    </p:spTree>
    <p:extLst>
      <p:ext uri="{BB962C8B-B14F-4D97-AF65-F5344CB8AC3E}">
        <p14:creationId xmlns:p14="http://schemas.microsoft.com/office/powerpoint/2010/main" val="2850176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400" b="1" dirty="0"/>
              <a:t>Modeling </a:t>
            </a:r>
            <a:r>
              <a:rPr lang="en-US" sz="4400" b="1" dirty="0" smtClean="0"/>
              <a:t>Approach</a:t>
            </a:r>
            <a:r>
              <a:rPr lang="en-US" dirty="0"/>
              <a:t/>
            </a:r>
            <a:br>
              <a:rPr lang="en-US" dirty="0"/>
            </a:br>
            <a:endParaRPr lang="en-US" dirty="0"/>
          </a:p>
        </p:txBody>
      </p:sp>
      <p:sp>
        <p:nvSpPr>
          <p:cNvPr id="3" name="Content Placeholder 2"/>
          <p:cNvSpPr>
            <a:spLocks noGrp="1"/>
          </p:cNvSpPr>
          <p:nvPr>
            <p:ph idx="1"/>
          </p:nvPr>
        </p:nvSpPr>
        <p:spPr>
          <a:xfrm>
            <a:off x="680321" y="2336872"/>
            <a:ext cx="10691490" cy="4063927"/>
          </a:xfrm>
        </p:spPr>
        <p:txBody>
          <a:bodyPr>
            <a:normAutofit/>
          </a:bodyPr>
          <a:lstStyle/>
          <a:p>
            <a:r>
              <a:rPr lang="en-US" sz="2600" dirty="0" smtClean="0">
                <a:effectLst/>
              </a:rPr>
              <a:t>Determine </a:t>
            </a:r>
            <a:r>
              <a:rPr lang="en-US" sz="2600" dirty="0">
                <a:effectLst/>
              </a:rPr>
              <a:t>core “footprint” factors as independent variables</a:t>
            </a:r>
          </a:p>
          <a:p>
            <a:pPr lvl="1"/>
            <a:r>
              <a:rPr lang="en-US" sz="2600" i="0" dirty="0">
                <a:effectLst/>
              </a:rPr>
              <a:t>Patterns (i.e. plan structure and goal setting; partner involvement in planning; types of partners/industry sectors)</a:t>
            </a:r>
          </a:p>
          <a:p>
            <a:pPr lvl="1"/>
            <a:r>
              <a:rPr lang="en-US" sz="2600" i="0" dirty="0">
                <a:effectLst/>
              </a:rPr>
              <a:t>Clusters (i.e. project types; prerequisites completed; ROII focus</a:t>
            </a:r>
            <a:r>
              <a:rPr lang="en-US" sz="2600" i="0" dirty="0" smtClean="0">
                <a:effectLst/>
              </a:rPr>
              <a:t>)</a:t>
            </a:r>
          </a:p>
          <a:p>
            <a:pPr lvl="1"/>
            <a:endParaRPr lang="en-US" sz="2600" i="0" dirty="0">
              <a:effectLst/>
            </a:endParaRPr>
          </a:p>
          <a:p>
            <a:r>
              <a:rPr lang="en-US" sz="2600" dirty="0">
                <a:effectLst/>
              </a:rPr>
              <a:t>Determine weighting</a:t>
            </a:r>
          </a:p>
          <a:p>
            <a:pPr lvl="1"/>
            <a:r>
              <a:rPr lang="en-US" sz="2600" i="0" dirty="0">
                <a:effectLst/>
              </a:rPr>
              <a:t>Statistical significance</a:t>
            </a:r>
          </a:p>
          <a:p>
            <a:pPr lvl="1"/>
            <a:r>
              <a:rPr lang="en-US" sz="2600" i="0" dirty="0">
                <a:effectLst/>
              </a:rPr>
              <a:t>Inferential statistics – mean differences, factorial design, correlation relationships</a:t>
            </a:r>
          </a:p>
          <a:p>
            <a:endParaRPr lang="en-US" dirty="0"/>
          </a:p>
        </p:txBody>
      </p:sp>
    </p:spTree>
    <p:extLst>
      <p:ext uri="{BB962C8B-B14F-4D97-AF65-F5344CB8AC3E}">
        <p14:creationId xmlns:p14="http://schemas.microsoft.com/office/powerpoint/2010/main" val="474754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696" y="678414"/>
            <a:ext cx="9613861" cy="1080938"/>
          </a:xfrm>
        </p:spPr>
        <p:txBody>
          <a:bodyPr>
            <a:normAutofit/>
          </a:bodyPr>
          <a:lstStyle/>
          <a:p>
            <a:r>
              <a:rPr lang="en-US" sz="4000" b="1" dirty="0" smtClean="0"/>
              <a:t>Modeling Approach</a:t>
            </a:r>
            <a:endParaRPr lang="en-US" sz="4000" b="1" dirty="0"/>
          </a:p>
        </p:txBody>
      </p:sp>
      <p:sp>
        <p:nvSpPr>
          <p:cNvPr id="3" name="Content Placeholder 2"/>
          <p:cNvSpPr>
            <a:spLocks noGrp="1"/>
          </p:cNvSpPr>
          <p:nvPr>
            <p:ph idx="1"/>
          </p:nvPr>
        </p:nvSpPr>
        <p:spPr>
          <a:xfrm>
            <a:off x="1280160" y="2302625"/>
            <a:ext cx="9601200" cy="4312920"/>
          </a:xfrm>
        </p:spPr>
        <p:txBody>
          <a:bodyPr>
            <a:normAutofit lnSpcReduction="10000"/>
          </a:bodyPr>
          <a:lstStyle/>
          <a:p>
            <a:r>
              <a:rPr lang="en-US" b="1" dirty="0">
                <a:solidFill>
                  <a:schemeClr val="tx1">
                    <a:lumMod val="95000"/>
                    <a:lumOff val="5000"/>
                  </a:schemeClr>
                </a:solidFill>
                <a:effectLst/>
              </a:rPr>
              <a:t>Internship data sources</a:t>
            </a:r>
            <a:endParaRPr lang="en-US" dirty="0">
              <a:solidFill>
                <a:schemeClr val="tx1">
                  <a:lumMod val="95000"/>
                  <a:lumOff val="5000"/>
                </a:schemeClr>
              </a:solidFill>
              <a:effectLst/>
            </a:endParaRPr>
          </a:p>
          <a:p>
            <a:pPr lvl="1"/>
            <a:r>
              <a:rPr lang="en-US" sz="2400" i="0" dirty="0">
                <a:solidFill>
                  <a:schemeClr val="tx1">
                    <a:lumMod val="95000"/>
                    <a:lumOff val="5000"/>
                  </a:schemeClr>
                </a:solidFill>
                <a:effectLst/>
              </a:rPr>
              <a:t>Intern characteristics</a:t>
            </a:r>
          </a:p>
          <a:p>
            <a:pPr lvl="1"/>
            <a:r>
              <a:rPr lang="en-US" sz="2400" i="0" dirty="0">
                <a:solidFill>
                  <a:schemeClr val="tx1">
                    <a:lumMod val="95000"/>
                    <a:lumOff val="5000"/>
                  </a:schemeClr>
                </a:solidFill>
                <a:effectLst/>
              </a:rPr>
              <a:t>Partner characteristics</a:t>
            </a:r>
          </a:p>
          <a:p>
            <a:pPr lvl="1"/>
            <a:r>
              <a:rPr lang="en-US" sz="2400" i="0" dirty="0">
                <a:solidFill>
                  <a:schemeClr val="tx1">
                    <a:lumMod val="95000"/>
                    <a:lumOff val="5000"/>
                  </a:schemeClr>
                </a:solidFill>
                <a:effectLst/>
              </a:rPr>
              <a:t>Project Description</a:t>
            </a:r>
          </a:p>
          <a:p>
            <a:pPr lvl="1"/>
            <a:r>
              <a:rPr lang="en-US" sz="2400" i="0" dirty="0">
                <a:solidFill>
                  <a:schemeClr val="tx1">
                    <a:lumMod val="95000"/>
                    <a:lumOff val="5000"/>
                  </a:schemeClr>
                </a:solidFill>
                <a:effectLst/>
              </a:rPr>
              <a:t>Learning Plan</a:t>
            </a:r>
          </a:p>
          <a:p>
            <a:pPr lvl="1"/>
            <a:r>
              <a:rPr lang="en-US" sz="2400" i="0" dirty="0">
                <a:solidFill>
                  <a:schemeClr val="tx1">
                    <a:lumMod val="95000"/>
                    <a:lumOff val="5000"/>
                  </a:schemeClr>
                </a:solidFill>
                <a:effectLst/>
              </a:rPr>
              <a:t>WIP postings</a:t>
            </a:r>
          </a:p>
          <a:p>
            <a:pPr lvl="1"/>
            <a:r>
              <a:rPr lang="en-US" sz="2400" i="0" dirty="0">
                <a:solidFill>
                  <a:schemeClr val="tx1">
                    <a:lumMod val="95000"/>
                    <a:lumOff val="5000"/>
                  </a:schemeClr>
                </a:solidFill>
                <a:effectLst/>
              </a:rPr>
              <a:t>Project deliverables</a:t>
            </a:r>
          </a:p>
          <a:p>
            <a:pPr lvl="1"/>
            <a:r>
              <a:rPr lang="en-US" sz="2400" i="0" dirty="0">
                <a:solidFill>
                  <a:schemeClr val="tx1">
                    <a:lumMod val="95000"/>
                    <a:lumOff val="5000"/>
                  </a:schemeClr>
                </a:solidFill>
                <a:effectLst/>
              </a:rPr>
              <a:t>Evaluations (mid, self, skills)</a:t>
            </a:r>
          </a:p>
          <a:p>
            <a:pPr lvl="1"/>
            <a:r>
              <a:rPr lang="en-US" sz="2400" i="0" dirty="0">
                <a:solidFill>
                  <a:schemeClr val="tx1">
                    <a:lumMod val="95000"/>
                    <a:lumOff val="5000"/>
                  </a:schemeClr>
                </a:solidFill>
                <a:effectLst/>
              </a:rPr>
              <a:t>Activity Reports</a:t>
            </a:r>
          </a:p>
          <a:p>
            <a:pPr lvl="1"/>
            <a:r>
              <a:rPr lang="en-US" sz="2400" i="0" dirty="0">
                <a:solidFill>
                  <a:schemeClr val="tx1">
                    <a:lumMod val="95000"/>
                    <a:lumOff val="5000"/>
                  </a:schemeClr>
                </a:solidFill>
                <a:effectLst/>
              </a:rPr>
              <a:t>Recorded post internship simulated interviews</a:t>
            </a:r>
          </a:p>
          <a:p>
            <a:pPr lvl="1"/>
            <a:r>
              <a:rPr lang="en-US" sz="2400" i="0" dirty="0">
                <a:solidFill>
                  <a:schemeClr val="tx1">
                    <a:lumMod val="95000"/>
                    <a:lumOff val="5000"/>
                  </a:schemeClr>
                </a:solidFill>
                <a:effectLst/>
              </a:rPr>
              <a:t>Final report</a:t>
            </a:r>
          </a:p>
          <a:p>
            <a:pPr marL="457200" indent="-457200">
              <a:buFont typeface="+mj-lt"/>
              <a:buAutoNum type="alphaUcPeriod"/>
            </a:pPr>
            <a:endParaRPr lang="en-US" dirty="0"/>
          </a:p>
        </p:txBody>
      </p:sp>
    </p:spTree>
    <p:extLst>
      <p:ext uri="{BB962C8B-B14F-4D97-AF65-F5344CB8AC3E}">
        <p14:creationId xmlns:p14="http://schemas.microsoft.com/office/powerpoint/2010/main" val="1339777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Best Internship Profile Index Predictor</a:t>
            </a:r>
            <a:endParaRPr lang="en-US" sz="4000" b="1" dirty="0"/>
          </a:p>
        </p:txBody>
      </p:sp>
      <p:sp>
        <p:nvSpPr>
          <p:cNvPr id="3" name="Content Placeholder 2"/>
          <p:cNvSpPr>
            <a:spLocks noGrp="1"/>
          </p:cNvSpPr>
          <p:nvPr>
            <p:ph idx="1"/>
          </p:nvPr>
        </p:nvSpPr>
        <p:spPr/>
        <p:txBody>
          <a:bodyPr>
            <a:normAutofit/>
          </a:bodyPr>
          <a:lstStyle/>
          <a:p>
            <a:r>
              <a:rPr lang="en-US" sz="2800" dirty="0" smtClean="0">
                <a:effectLst/>
              </a:rPr>
              <a:t>Intern skill profile index</a:t>
            </a:r>
          </a:p>
          <a:p>
            <a:r>
              <a:rPr lang="en-US" sz="2800" dirty="0" smtClean="0">
                <a:effectLst/>
              </a:rPr>
              <a:t>Internship project profile index</a:t>
            </a:r>
            <a:endParaRPr lang="en-US" sz="2800" dirty="0">
              <a:effectLst/>
            </a:endParaRPr>
          </a:p>
        </p:txBody>
      </p:sp>
    </p:spTree>
    <p:extLst>
      <p:ext uri="{BB962C8B-B14F-4D97-AF65-F5344CB8AC3E}">
        <p14:creationId xmlns:p14="http://schemas.microsoft.com/office/powerpoint/2010/main" val="389224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b="1" dirty="0"/>
              <a:t>Software </a:t>
            </a:r>
            <a:r>
              <a:rPr lang="en-US" sz="4000" b="1" dirty="0" smtClean="0"/>
              <a:t>Utilization</a:t>
            </a:r>
            <a:r>
              <a:rPr lang="en-US" dirty="0"/>
              <a:t/>
            </a:r>
            <a:br>
              <a:rPr lang="en-US" dirty="0"/>
            </a:br>
            <a:endParaRPr lang="en-US" dirty="0"/>
          </a:p>
        </p:txBody>
      </p:sp>
      <p:sp>
        <p:nvSpPr>
          <p:cNvPr id="3" name="Content Placeholder 2"/>
          <p:cNvSpPr>
            <a:spLocks noGrp="1"/>
          </p:cNvSpPr>
          <p:nvPr>
            <p:ph idx="1"/>
          </p:nvPr>
        </p:nvSpPr>
        <p:spPr/>
        <p:txBody>
          <a:bodyPr/>
          <a:lstStyle/>
          <a:p>
            <a:r>
              <a:rPr lang="en-US" sz="2800" dirty="0" smtClean="0">
                <a:effectLst/>
              </a:rPr>
              <a:t>SPSS </a:t>
            </a:r>
            <a:r>
              <a:rPr lang="en-US" sz="2800" dirty="0">
                <a:effectLst/>
              </a:rPr>
              <a:t>– footprint and weighting </a:t>
            </a:r>
          </a:p>
          <a:p>
            <a:r>
              <a:rPr lang="en-US" sz="2800" dirty="0">
                <a:effectLst/>
              </a:rPr>
              <a:t>Text analysis   - construct development and impact measures</a:t>
            </a:r>
          </a:p>
          <a:p>
            <a:pPr lvl="1"/>
            <a:r>
              <a:rPr lang="en-US" sz="2800" i="0" dirty="0" smtClean="0">
                <a:effectLst/>
              </a:rPr>
              <a:t>vagueness </a:t>
            </a:r>
            <a:endParaRPr lang="en-US" sz="2800" i="0" dirty="0">
              <a:effectLst/>
            </a:endParaRPr>
          </a:p>
          <a:p>
            <a:pPr lvl="1"/>
            <a:r>
              <a:rPr lang="en-US" sz="2800" i="0" dirty="0">
                <a:effectLst/>
              </a:rPr>
              <a:t>conscientiousness and extroversion influencers</a:t>
            </a:r>
          </a:p>
          <a:p>
            <a:pPr lvl="1"/>
            <a:r>
              <a:rPr lang="en-US" sz="2800" i="0" dirty="0">
                <a:effectLst/>
              </a:rPr>
              <a:t>emotional </a:t>
            </a:r>
            <a:r>
              <a:rPr lang="en-US" sz="2800" i="0" dirty="0" smtClean="0">
                <a:effectLst/>
              </a:rPr>
              <a:t>intelligence / Jones </a:t>
            </a:r>
            <a:r>
              <a:rPr lang="en-US" sz="2800" i="0" dirty="0">
                <a:effectLst/>
              </a:rPr>
              <a:t>intensity </a:t>
            </a:r>
            <a:r>
              <a:rPr lang="en-US" sz="2800" i="0" dirty="0" smtClean="0">
                <a:effectLst/>
              </a:rPr>
              <a:t>model</a:t>
            </a:r>
          </a:p>
          <a:p>
            <a:pPr lvl="1"/>
            <a:r>
              <a:rPr lang="en-US" sz="2800" i="0" dirty="0" err="1" smtClean="0">
                <a:effectLst/>
              </a:rPr>
              <a:t>Provalis</a:t>
            </a:r>
            <a:r>
              <a:rPr lang="en-US" sz="2800" i="0" dirty="0" smtClean="0">
                <a:effectLst/>
              </a:rPr>
              <a:t> </a:t>
            </a:r>
            <a:r>
              <a:rPr lang="en-US" sz="2800" i="0" dirty="0">
                <a:effectLst/>
              </a:rPr>
              <a:t>Research’s WordStat7 and QDA miner.</a:t>
            </a:r>
          </a:p>
          <a:p>
            <a:endParaRPr lang="en-US" dirty="0"/>
          </a:p>
        </p:txBody>
      </p:sp>
    </p:spTree>
    <p:extLst>
      <p:ext uri="{BB962C8B-B14F-4D97-AF65-F5344CB8AC3E}">
        <p14:creationId xmlns:p14="http://schemas.microsoft.com/office/powerpoint/2010/main" val="394998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Big Data and New </a:t>
            </a:r>
            <a:r>
              <a:rPr lang="en-US" sz="4000" b="1" dirty="0"/>
              <a:t>D</a:t>
            </a:r>
            <a:r>
              <a:rPr lang="en-US" sz="4000" b="1" dirty="0" smtClean="0"/>
              <a:t>ata </a:t>
            </a:r>
            <a:r>
              <a:rPr lang="en-US" sz="4000" b="1" dirty="0"/>
              <a:t>S</a:t>
            </a:r>
            <a:r>
              <a:rPr lang="en-US" sz="4000" b="1" dirty="0" smtClean="0"/>
              <a:t>treams</a:t>
            </a:r>
            <a:endParaRPr lang="en-US" sz="4000" b="1" dirty="0"/>
          </a:p>
        </p:txBody>
      </p:sp>
      <p:sp>
        <p:nvSpPr>
          <p:cNvPr id="3" name="Content Placeholder 2"/>
          <p:cNvSpPr>
            <a:spLocks noGrp="1"/>
          </p:cNvSpPr>
          <p:nvPr>
            <p:ph idx="1"/>
          </p:nvPr>
        </p:nvSpPr>
        <p:spPr/>
        <p:txBody>
          <a:bodyPr/>
          <a:lstStyle/>
          <a:p>
            <a:pPr lvl="0"/>
            <a:r>
              <a:rPr lang="en-US" sz="2800" dirty="0">
                <a:effectLst/>
              </a:rPr>
              <a:t>New constructs</a:t>
            </a:r>
          </a:p>
          <a:p>
            <a:pPr lvl="0"/>
            <a:r>
              <a:rPr lang="en-US" sz="2800" dirty="0">
                <a:effectLst/>
              </a:rPr>
              <a:t>New characteristics (i.e. personality inventories and assessments)</a:t>
            </a:r>
          </a:p>
          <a:p>
            <a:pPr lvl="0"/>
            <a:r>
              <a:rPr lang="en-US" sz="2800" dirty="0">
                <a:effectLst/>
              </a:rPr>
              <a:t>Available data streams</a:t>
            </a:r>
          </a:p>
          <a:p>
            <a:endParaRPr lang="en-US" dirty="0"/>
          </a:p>
        </p:txBody>
      </p:sp>
    </p:spTree>
    <p:extLst>
      <p:ext uri="{BB962C8B-B14F-4D97-AF65-F5344CB8AC3E}">
        <p14:creationId xmlns:p14="http://schemas.microsoft.com/office/powerpoint/2010/main" val="672716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l"/>
            <a:r>
              <a:rPr lang="en-US" sz="1800" b="1" dirty="0">
                <a:solidFill>
                  <a:schemeClr val="bg1"/>
                </a:solidFill>
              </a:rPr>
              <a:t>Abstract:</a:t>
            </a:r>
            <a:r>
              <a:rPr lang="en-US" sz="1800" dirty="0">
                <a:solidFill>
                  <a:schemeClr val="bg1"/>
                </a:solidFill>
              </a:rPr>
              <a:t> Effective internships should be measured based on the skill development demonstrated by student interns and the return on internship investment (ROII) for intern partners.  An ongoing challenge is controlling factors associated with the planning and implementation of internships that are more likely to result in an effective internship.  This presentation will review a data analytics approach to developing a predictive model to be used identify the most important characteristics of an effective internship.  The algorithm uses text analysis methodologies and software to construct a “Best Internship Profile”.  The presentation reviews how the model strengthens internship planning, implementation, and intern reporting processes and tools required to maximize intern skill development and ROII for partners.  The “Best Internship Profile” model used data collected from over 500 internships.  Data streams used in the text analysis approach were collected from internship planning documents, learning plans, weekly activity reports, in process work outputs, partner evaluations, and final report documents.  Data analysis software used is IBM SPSS Statistics 23 and text analysis software included </a:t>
            </a:r>
            <a:r>
              <a:rPr lang="en-US" sz="1800" dirty="0" err="1">
                <a:solidFill>
                  <a:schemeClr val="bg1"/>
                </a:solidFill>
              </a:rPr>
              <a:t>Provalis</a:t>
            </a:r>
            <a:r>
              <a:rPr lang="en-US" sz="1800" dirty="0">
                <a:solidFill>
                  <a:schemeClr val="bg1"/>
                </a:solidFill>
              </a:rPr>
              <a:t> Research’s WordStat7 and QDA miner.</a:t>
            </a:r>
          </a:p>
        </p:txBody>
      </p:sp>
      <p:sp>
        <p:nvSpPr>
          <p:cNvPr id="3" name="Text Placeholder 2"/>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417986687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96</TotalTime>
  <Words>460</Words>
  <Application>Microsoft Office PowerPoint</Application>
  <PresentationFormat>Widescreen</PresentationFormat>
  <Paragraphs>46</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Trebuchet MS</vt:lpstr>
      <vt:lpstr>Berlin</vt:lpstr>
      <vt:lpstr>ASCUE 51ST Annual Conference  June 2018   </vt:lpstr>
      <vt:lpstr>Best Internship Profile (BIP) </vt:lpstr>
      <vt:lpstr>Predicting BIP Applications </vt:lpstr>
      <vt:lpstr>Modeling Approach </vt:lpstr>
      <vt:lpstr>Modeling Approach</vt:lpstr>
      <vt:lpstr>Best Internship Profile Index Predictor</vt:lpstr>
      <vt:lpstr>Software Utilization </vt:lpstr>
      <vt:lpstr>Big Data and New Data Streams</vt:lpstr>
      <vt:lpstr>Abstract: Effective internships should be measured based on the skill development demonstrated by student interns and the return on internship investment (ROII) for intern partners.  An ongoing challenge is controlling factors associated with the planning and implementation of internships that are more likely to result in an effective internship.  This presentation will review a data analytics approach to developing a predictive model to be used identify the most important characteristics of an effective internship.  The algorithm uses text analysis methodologies and software to construct a “Best Internship Profile”.  The presentation reviews how the model strengthens internship planning, implementation, and intern reporting processes and tools required to maximize intern skill development and ROII for partners.  The “Best Internship Profile” model used data collected from over 500 internships.  Data streams used in the text analysis approach were collected from internship planning documents, learning plans, weekly activity reports, in process work outputs, partner evaluations, and final report documents.  Data analysis software used is IBM SPSS Statistics 23 and text analysis software included Provalis Research’s WordStat7 and QDA miner.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ASCUE 51ST annual Conference  June 2018   Building a knowledge management system to facilitate/support the management and assessment of return on intern investment (roii) for project-based internships</dc:title>
  <dc:creator>Landis, Amber</dc:creator>
  <cp:lastModifiedBy>Hoyt, Brian</cp:lastModifiedBy>
  <cp:revision>12</cp:revision>
  <cp:lastPrinted>2018-05-16T20:15:54Z</cp:lastPrinted>
  <dcterms:created xsi:type="dcterms:W3CDTF">2018-05-16T18:27:45Z</dcterms:created>
  <dcterms:modified xsi:type="dcterms:W3CDTF">2018-05-16T20:18:32Z</dcterms:modified>
</cp:coreProperties>
</file>