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6/3/2018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6/3/2018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6/3/2018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6/3/2018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6/3/2018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6/3/2018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6/3/2018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Relationship Id="rId2" Type="http://schemas.openxmlformats.org/officeDocument/2006/relationships/hyperlink" Target="mailto:hoyt@ohio.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6154" y="190014"/>
            <a:ext cx="8144134" cy="1373070"/>
          </a:xfrm>
        </p:spPr>
        <p:txBody>
          <a:bodyPr/>
          <a:lstStyle/>
          <a:p>
            <a:r>
              <a:rPr lang="en-US" sz="2800" dirty="0" smtClean="0"/>
              <a:t>ASCUE 51</a:t>
            </a:r>
            <a:r>
              <a:rPr lang="en-US" sz="2800" baseline="30000" dirty="0" smtClean="0"/>
              <a:t>ST</a:t>
            </a:r>
            <a:r>
              <a:rPr lang="en-US" sz="2800" dirty="0" smtClean="0"/>
              <a:t> Annual Conference</a:t>
            </a:r>
            <a:br>
              <a:rPr lang="en-US" sz="2800" dirty="0" smtClean="0"/>
            </a:br>
            <a:r>
              <a:rPr lang="en-US" sz="2800" dirty="0" smtClean="0"/>
              <a:t>June 2018</a:t>
            </a:r>
            <a:endParaRPr lang="en-US" sz="2800" dirty="0"/>
          </a:p>
        </p:txBody>
      </p:sp>
      <p:sp>
        <p:nvSpPr>
          <p:cNvPr id="3" name="Subtitle 2"/>
          <p:cNvSpPr>
            <a:spLocks noGrp="1"/>
          </p:cNvSpPr>
          <p:nvPr>
            <p:ph type="subTitle" idx="1"/>
          </p:nvPr>
        </p:nvSpPr>
        <p:spPr>
          <a:xfrm>
            <a:off x="3706154" y="4377412"/>
            <a:ext cx="8144134" cy="1117687"/>
          </a:xfrm>
        </p:spPr>
        <p:txBody>
          <a:bodyPr>
            <a:normAutofit fontScale="70000" lnSpcReduction="20000"/>
          </a:bodyPr>
          <a:lstStyle/>
          <a:p>
            <a:r>
              <a:rPr lang="en-US" dirty="0" smtClean="0"/>
              <a:t>Dr. Brian Hoyt </a:t>
            </a:r>
          </a:p>
          <a:p>
            <a:r>
              <a:rPr lang="en-US" dirty="0" smtClean="0"/>
              <a:t>(</a:t>
            </a:r>
            <a:r>
              <a:rPr lang="en-US" dirty="0" smtClean="0">
                <a:hlinkClick r:id="rId2"/>
              </a:rPr>
              <a:t>hoyt@ohio.edu</a:t>
            </a:r>
            <a:r>
              <a:rPr lang="en-US" dirty="0" smtClean="0"/>
              <a:t>)</a:t>
            </a:r>
          </a:p>
          <a:p>
            <a:r>
              <a:rPr lang="en-US" smtClean="0"/>
              <a:t>Rick Maddox</a:t>
            </a:r>
          </a:p>
          <a:p>
            <a:r>
              <a:rPr lang="en-US" dirty="0" smtClean="0"/>
              <a:t>Ohio </a:t>
            </a:r>
            <a:r>
              <a:rPr lang="en-US" dirty="0" smtClean="0"/>
              <a:t>University</a:t>
            </a:r>
            <a:endParaRPr lang="en-US" dirty="0"/>
          </a:p>
        </p:txBody>
      </p:sp>
      <p:sp>
        <p:nvSpPr>
          <p:cNvPr id="4" name="Title 1"/>
          <p:cNvSpPr txBox="1">
            <a:spLocks/>
          </p:cNvSpPr>
          <p:nvPr/>
        </p:nvSpPr>
        <p:spPr>
          <a:xfrm>
            <a:off x="141316" y="2601884"/>
            <a:ext cx="8683140" cy="1587731"/>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r>
              <a:rPr lang="en-US" sz="2800" dirty="0" smtClean="0"/>
              <a:t>Building a Knowledge Management System to Facilitate/Support the Management and </a:t>
            </a:r>
          </a:p>
          <a:p>
            <a:r>
              <a:rPr lang="en-US" sz="2800" dirty="0" smtClean="0"/>
              <a:t>Assessment of Return on Intern Investment (ROII) </a:t>
            </a:r>
            <a:endParaRPr lang="en-US" sz="2800" dirty="0"/>
          </a:p>
          <a:p>
            <a:r>
              <a:rPr lang="en-US" sz="2800" dirty="0"/>
              <a:t>f</a:t>
            </a:r>
            <a:r>
              <a:rPr lang="en-US" sz="2800" dirty="0" smtClean="0"/>
              <a:t>or Project-Based Internships.</a:t>
            </a:r>
            <a:endParaRPr lang="en-US" sz="2800" dirty="0"/>
          </a:p>
        </p:txBody>
      </p:sp>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59388" y="6025593"/>
            <a:ext cx="2190899" cy="600313"/>
          </a:xfrm>
          <a:prstGeom prst="rect">
            <a:avLst/>
          </a:prstGeom>
        </p:spPr>
      </p:pic>
    </p:spTree>
    <p:extLst>
      <p:ext uri="{BB962C8B-B14F-4D97-AF65-F5344CB8AC3E}">
        <p14:creationId xmlns:p14="http://schemas.microsoft.com/office/powerpoint/2010/main" val="3950687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a:xfrm>
            <a:off x="680321" y="2336873"/>
            <a:ext cx="10691490" cy="3599316"/>
          </a:xfrm>
        </p:spPr>
        <p:txBody>
          <a:bodyPr/>
          <a:lstStyle/>
          <a:p>
            <a:pPr lvl="0">
              <a:buFont typeface="Wingdings" panose="05000000000000000000" pitchFamily="2" charset="2"/>
              <a:buChar char="§"/>
            </a:pPr>
            <a:r>
              <a:rPr lang="en-US" smtClean="0">
                <a:effectLst/>
              </a:rPr>
              <a:t>100 </a:t>
            </a:r>
            <a:r>
              <a:rPr lang="en-US" dirty="0">
                <a:effectLst/>
              </a:rPr>
              <a:t>in Great Lakes “control group”</a:t>
            </a:r>
          </a:p>
          <a:p>
            <a:pPr lvl="0">
              <a:buFont typeface="Wingdings" panose="05000000000000000000" pitchFamily="2" charset="2"/>
              <a:buChar char="§"/>
            </a:pPr>
            <a:r>
              <a:rPr lang="en-US" dirty="0" smtClean="0">
                <a:effectLst/>
              </a:rPr>
              <a:t>&gt;500 </a:t>
            </a:r>
            <a:r>
              <a:rPr lang="en-US" dirty="0">
                <a:effectLst/>
              </a:rPr>
              <a:t>overall in internship data base (project types, “how to” templates, etc.)</a:t>
            </a:r>
          </a:p>
          <a:p>
            <a:pPr lvl="0">
              <a:buFont typeface="Wingdings" panose="05000000000000000000" pitchFamily="2" charset="2"/>
              <a:buChar char="§"/>
            </a:pPr>
            <a:r>
              <a:rPr lang="en-US" dirty="0">
                <a:effectLst/>
              </a:rPr>
              <a:t>Diversity of majors represented</a:t>
            </a:r>
          </a:p>
          <a:p>
            <a:pPr lvl="0">
              <a:buFont typeface="Wingdings" panose="05000000000000000000" pitchFamily="2" charset="2"/>
              <a:buChar char="§"/>
            </a:pPr>
            <a:r>
              <a:rPr lang="en-US" dirty="0">
                <a:effectLst/>
              </a:rPr>
              <a:t>Diversity of community/organizational partners</a:t>
            </a:r>
          </a:p>
          <a:p>
            <a:pPr lvl="0">
              <a:buFont typeface="Wingdings" panose="05000000000000000000" pitchFamily="2" charset="2"/>
              <a:buChar char="§"/>
            </a:pPr>
            <a:r>
              <a:rPr lang="en-US" dirty="0">
                <a:effectLst/>
              </a:rPr>
              <a:t>Diversity of projects/skill development</a:t>
            </a:r>
          </a:p>
          <a:p>
            <a:pPr lvl="0">
              <a:buFont typeface="Wingdings" panose="05000000000000000000" pitchFamily="2" charset="2"/>
              <a:buChar char="§"/>
            </a:pPr>
            <a:r>
              <a:rPr lang="en-US" dirty="0">
                <a:effectLst/>
              </a:rPr>
              <a:t>Partner ROII </a:t>
            </a:r>
          </a:p>
          <a:p>
            <a:endParaRPr lang="en-US" dirty="0"/>
          </a:p>
        </p:txBody>
      </p:sp>
    </p:spTree>
    <p:extLst>
      <p:ext uri="{BB962C8B-B14F-4D97-AF65-F5344CB8AC3E}">
        <p14:creationId xmlns:p14="http://schemas.microsoft.com/office/powerpoint/2010/main" val="419136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Steps</a:t>
            </a:r>
            <a:endParaRPr lang="en-US" b="1" dirty="0"/>
          </a:p>
        </p:txBody>
      </p:sp>
      <p:sp>
        <p:nvSpPr>
          <p:cNvPr id="7" name="Text Placeholder 6"/>
          <p:cNvSpPr>
            <a:spLocks noGrp="1"/>
          </p:cNvSpPr>
          <p:nvPr>
            <p:ph type="body" sz="half" idx="15"/>
          </p:nvPr>
        </p:nvSpPr>
        <p:spPr/>
        <p:txBody>
          <a:bodyPr>
            <a:normAutofit/>
          </a:bodyPr>
          <a:lstStyle/>
          <a:p>
            <a:pPr marL="342900" indent="-342900">
              <a:buFont typeface="Wingdings" panose="05000000000000000000" pitchFamily="2" charset="2"/>
              <a:buChar char="§"/>
            </a:pPr>
            <a:r>
              <a:rPr lang="en-US" sz="2400" dirty="0" smtClean="0">
                <a:effectLst/>
              </a:rPr>
              <a:t>Sustainability – moving to community ownership</a:t>
            </a:r>
            <a:endParaRPr lang="en-US" sz="2400" dirty="0">
              <a:effectLst/>
            </a:endParaRPr>
          </a:p>
        </p:txBody>
      </p:sp>
      <p:sp>
        <p:nvSpPr>
          <p:cNvPr id="8" name="Text Placeholder 7"/>
          <p:cNvSpPr>
            <a:spLocks noGrp="1"/>
          </p:cNvSpPr>
          <p:nvPr>
            <p:ph type="body" sz="half" idx="16"/>
          </p:nvPr>
        </p:nvSpPr>
        <p:spPr/>
        <p:txBody>
          <a:bodyPr>
            <a:normAutofit/>
          </a:bodyPr>
          <a:lstStyle/>
          <a:p>
            <a:pPr marL="342900" indent="-342900">
              <a:buFont typeface="Wingdings" panose="05000000000000000000" pitchFamily="2" charset="2"/>
              <a:buChar char="§"/>
            </a:pPr>
            <a:r>
              <a:rPr lang="en-US" sz="2400" dirty="0" smtClean="0">
                <a:effectLst/>
              </a:rPr>
              <a:t>Phase II and III</a:t>
            </a:r>
            <a:endParaRPr lang="en-US" sz="2400" dirty="0">
              <a:effectLst/>
            </a:endParaRPr>
          </a:p>
        </p:txBody>
      </p:sp>
      <p:sp>
        <p:nvSpPr>
          <p:cNvPr id="9" name="Text Placeholder 8"/>
          <p:cNvSpPr>
            <a:spLocks noGrp="1"/>
          </p:cNvSpPr>
          <p:nvPr>
            <p:ph type="body" sz="half" idx="17"/>
          </p:nvPr>
        </p:nvSpPr>
        <p:spPr/>
        <p:txBody>
          <a:bodyPr>
            <a:normAutofit/>
          </a:bodyPr>
          <a:lstStyle/>
          <a:p>
            <a:pPr marL="342900" indent="-342900">
              <a:buFont typeface="Wingdings" panose="05000000000000000000" pitchFamily="2" charset="2"/>
              <a:buChar char="§"/>
            </a:pPr>
            <a:r>
              <a:rPr lang="en-US" sz="2400" dirty="0" smtClean="0">
                <a:effectLst/>
              </a:rPr>
              <a:t>Research on Best Internship Profile Index</a:t>
            </a:r>
            <a:endParaRPr lang="en-US" sz="2400" dirty="0">
              <a:effectLst/>
            </a:endParaRPr>
          </a:p>
        </p:txBody>
      </p:sp>
    </p:spTree>
    <p:extLst>
      <p:ext uri="{BB962C8B-B14F-4D97-AF65-F5344CB8AC3E}">
        <p14:creationId xmlns:p14="http://schemas.microsoft.com/office/powerpoint/2010/main" val="332600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a:t>
            </a:r>
            <a:endParaRPr lang="en-US" b="1" dirty="0"/>
          </a:p>
        </p:txBody>
      </p:sp>
      <p:sp>
        <p:nvSpPr>
          <p:cNvPr id="9" name="Text Placeholder 8"/>
          <p:cNvSpPr>
            <a:spLocks noGrp="1"/>
          </p:cNvSpPr>
          <p:nvPr>
            <p:ph type="body" idx="1"/>
          </p:nvPr>
        </p:nvSpPr>
        <p:spPr>
          <a:xfrm>
            <a:off x="669222" y="2650939"/>
            <a:ext cx="3070034" cy="576262"/>
          </a:xfrm>
        </p:spPr>
        <p:txBody>
          <a:bodyPr/>
          <a:lstStyle/>
          <a:p>
            <a:pPr marL="342900" indent="-342900">
              <a:buFont typeface="Wingdings" panose="05000000000000000000" pitchFamily="2" charset="2"/>
              <a:buChar char="§"/>
            </a:pPr>
            <a:r>
              <a:rPr lang="en-US" dirty="0" smtClean="0">
                <a:effectLst/>
              </a:rPr>
              <a:t>Great Lakes acknowledgement</a:t>
            </a:r>
            <a:endParaRPr lang="en-US" dirty="0">
              <a:effectLst/>
            </a:endParaRPr>
          </a:p>
        </p:txBody>
      </p:sp>
      <p:sp>
        <p:nvSpPr>
          <p:cNvPr id="10" name="Text Placeholder 9"/>
          <p:cNvSpPr>
            <a:spLocks noGrp="1"/>
          </p:cNvSpPr>
          <p:nvPr>
            <p:ph type="body" sz="quarter" idx="3"/>
          </p:nvPr>
        </p:nvSpPr>
        <p:spPr>
          <a:xfrm>
            <a:off x="4485112" y="2650939"/>
            <a:ext cx="3063240" cy="576262"/>
          </a:xfrm>
        </p:spPr>
        <p:txBody>
          <a:bodyPr/>
          <a:lstStyle/>
          <a:p>
            <a:pPr marL="342900" indent="-342900">
              <a:buFont typeface="Wingdings" panose="05000000000000000000" pitchFamily="2" charset="2"/>
              <a:buChar char="§"/>
            </a:pPr>
            <a:r>
              <a:rPr lang="en-US" dirty="0" smtClean="0">
                <a:effectLst/>
              </a:rPr>
              <a:t>Project based model</a:t>
            </a:r>
            <a:endParaRPr lang="en-US" dirty="0">
              <a:effectLst/>
            </a:endParaRPr>
          </a:p>
        </p:txBody>
      </p:sp>
      <p:sp>
        <p:nvSpPr>
          <p:cNvPr id="11" name="Text Placeholder 10"/>
          <p:cNvSpPr>
            <a:spLocks noGrp="1"/>
          </p:cNvSpPr>
          <p:nvPr>
            <p:ph type="body" sz="quarter" idx="13"/>
          </p:nvPr>
        </p:nvSpPr>
        <p:spPr>
          <a:xfrm>
            <a:off x="7812071" y="2362808"/>
            <a:ext cx="3070025" cy="576262"/>
          </a:xfrm>
        </p:spPr>
        <p:txBody>
          <a:bodyPr/>
          <a:lstStyle/>
          <a:p>
            <a:pPr marL="342900" indent="-342900">
              <a:buFont typeface="Wingdings" panose="05000000000000000000" pitchFamily="2" charset="2"/>
              <a:buChar char="§"/>
            </a:pPr>
            <a:r>
              <a:rPr lang="en-US" dirty="0" smtClean="0">
                <a:effectLst/>
              </a:rPr>
              <a:t>Scope Plan</a:t>
            </a:r>
            <a:endParaRPr lang="en-US" dirty="0">
              <a:effectLst/>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8901" y="3469351"/>
            <a:ext cx="1590675" cy="933450"/>
          </a:xfrm>
          <a:prstGeom prst="rect">
            <a:avLst/>
          </a:prstGeom>
        </p:spPr>
      </p:pic>
    </p:spTree>
    <p:extLst>
      <p:ext uri="{BB962C8B-B14F-4D97-AF65-F5344CB8AC3E}">
        <p14:creationId xmlns:p14="http://schemas.microsoft.com/office/powerpoint/2010/main" val="810309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8066" y="991705"/>
            <a:ext cx="9144000" cy="4834144"/>
          </a:xfrm>
          <a:prstGeom prst="rect">
            <a:avLst/>
          </a:prstGeom>
        </p:spPr>
        <p:txBody>
          <a:bodyPr wrap="square">
            <a:spAutoFit/>
          </a:bodyPr>
          <a:lstStyle/>
          <a:p>
            <a:pPr marR="0" lvl="0">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             Abstract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 Knowledge Management System (KMS) can be used as a dynamic alternative to a permanent career development office.  Our internship initiative includes program, campus, and community level development phases.  Phase I (Ph1) used Blackboard as a technology platform.  Phase II will include the utilization of a campus web site portal for students and faculty across academic programs to develop project based internships using the tools developed in Phase I.  Phase III will include an interactive software matching platform that community organizations, faculty, and interns can use to arrange and manage project-based internships.  This session will present Blackboard’s usage to support the Phase I KMS internship initiative on an Ohio University campus.  Ph1 includes the intern-partner matching, pre-internship preparation of intern and partner, supervision of project activities, and post internship assessment.  Project-based internships, driven by project scope planning structure, provides interns with opportunities to develop workplace competencies and provide a return on internship investment (ROII) for community partners.  Ph1 was funded by a 3 year $500,000 Career Ready Internships grant from Great Lakes Higher Education Corporation.</a:t>
            </a:r>
          </a:p>
        </p:txBody>
      </p:sp>
    </p:spTree>
    <p:extLst>
      <p:ext uri="{BB962C8B-B14F-4D97-AF65-F5344CB8AC3E}">
        <p14:creationId xmlns:p14="http://schemas.microsoft.com/office/powerpoint/2010/main" val="50123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0" y="997529"/>
            <a:ext cx="9613861" cy="822960"/>
          </a:xfrm>
        </p:spPr>
        <p:txBody>
          <a:bodyPr>
            <a:normAutofit fontScale="90000"/>
          </a:bodyPr>
          <a:lstStyle/>
          <a:p>
            <a:pPr>
              <a:lnSpc>
                <a:spcPct val="100000"/>
              </a:lnSpc>
            </a:pPr>
            <a:r>
              <a:rPr lang="en-US" sz="4000" b="1" dirty="0"/>
              <a:t>The </a:t>
            </a:r>
            <a:r>
              <a:rPr lang="en-US" sz="4000" b="1" dirty="0" smtClean="0"/>
              <a:t>Problem </a:t>
            </a:r>
            <a:r>
              <a:rPr lang="en-US" sz="4000" b="1" dirty="0"/>
              <a:t>– a TOC </a:t>
            </a:r>
            <a:r>
              <a:rPr lang="en-US" sz="4000" b="1" dirty="0" smtClean="0"/>
              <a:t>Approach</a:t>
            </a:r>
            <a:r>
              <a:rPr lang="en-US" dirty="0"/>
              <a:t/>
            </a:r>
            <a:br>
              <a:rPr lang="en-US" dirty="0"/>
            </a:br>
            <a:endParaRPr lang="en-US" dirty="0"/>
          </a:p>
        </p:txBody>
      </p:sp>
      <p:sp>
        <p:nvSpPr>
          <p:cNvPr id="3" name="Content Placeholder 2"/>
          <p:cNvSpPr>
            <a:spLocks noGrp="1"/>
          </p:cNvSpPr>
          <p:nvPr>
            <p:ph idx="1"/>
          </p:nvPr>
        </p:nvSpPr>
        <p:spPr/>
        <p:txBody>
          <a:bodyPr/>
          <a:lstStyle/>
          <a:p>
            <a:pPr lvl="0">
              <a:buFont typeface="Wingdings" panose="05000000000000000000" pitchFamily="2" charset="2"/>
              <a:buChar char="§"/>
            </a:pPr>
            <a:r>
              <a:rPr lang="en-US" dirty="0">
                <a:effectLst/>
              </a:rPr>
              <a:t>Campus/student profile</a:t>
            </a:r>
          </a:p>
          <a:p>
            <a:pPr lvl="0">
              <a:buFont typeface="Wingdings" panose="05000000000000000000" pitchFamily="2" charset="2"/>
              <a:buChar char="§"/>
            </a:pPr>
            <a:r>
              <a:rPr lang="en-US" dirty="0">
                <a:effectLst/>
              </a:rPr>
              <a:t>Opportunities - Curriculum requirements vs. all majors</a:t>
            </a:r>
          </a:p>
          <a:p>
            <a:pPr lvl="0">
              <a:buFont typeface="Wingdings" panose="05000000000000000000" pitchFamily="2" charset="2"/>
              <a:buChar char="§"/>
            </a:pPr>
            <a:r>
              <a:rPr lang="en-US" dirty="0">
                <a:effectLst/>
              </a:rPr>
              <a:t>Paid vs. unpaid</a:t>
            </a:r>
          </a:p>
          <a:p>
            <a:pPr lvl="0">
              <a:buFont typeface="Wingdings" panose="05000000000000000000" pitchFamily="2" charset="2"/>
              <a:buChar char="§"/>
            </a:pPr>
            <a:r>
              <a:rPr lang="en-US" dirty="0">
                <a:effectLst/>
              </a:rPr>
              <a:t>Positions vs. projects</a:t>
            </a:r>
          </a:p>
          <a:p>
            <a:pPr lvl="0">
              <a:buFont typeface="Wingdings" panose="05000000000000000000" pitchFamily="2" charset="2"/>
              <a:buChar char="§"/>
            </a:pPr>
            <a:r>
              <a:rPr lang="en-US" dirty="0">
                <a:effectLst/>
              </a:rPr>
              <a:t>Matching – timing and fit</a:t>
            </a:r>
          </a:p>
          <a:p>
            <a:endParaRPr lang="en-US" dirty="0"/>
          </a:p>
        </p:txBody>
      </p:sp>
    </p:spTree>
    <p:extLst>
      <p:ext uri="{BB962C8B-B14F-4D97-AF65-F5344CB8AC3E}">
        <p14:creationId xmlns:p14="http://schemas.microsoft.com/office/powerpoint/2010/main" val="66893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665018"/>
            <a:ext cx="9613861" cy="1255222"/>
          </a:xfrm>
        </p:spPr>
        <p:txBody>
          <a:bodyPr anchor="t">
            <a:normAutofit fontScale="90000"/>
          </a:bodyPr>
          <a:lstStyle/>
          <a:p>
            <a:pPr>
              <a:lnSpc>
                <a:spcPct val="100000"/>
              </a:lnSpc>
            </a:pPr>
            <a:r>
              <a:rPr lang="en-US" sz="4000" b="1" dirty="0"/>
              <a:t>The Problem – a TOC </a:t>
            </a:r>
            <a:r>
              <a:rPr lang="en-US" sz="4000" b="1" dirty="0" smtClean="0"/>
              <a:t>Approach</a:t>
            </a:r>
            <a:r>
              <a:rPr lang="en-US" b="1" dirty="0" smtClean="0"/>
              <a:t/>
            </a:r>
            <a:br>
              <a:rPr lang="en-US" b="1" dirty="0" smtClean="0"/>
            </a:br>
            <a:r>
              <a:rPr lang="en-US" b="1" dirty="0"/>
              <a:t>The </a:t>
            </a:r>
            <a:r>
              <a:rPr lang="en-US" b="1" dirty="0" smtClean="0"/>
              <a:t>Goal </a:t>
            </a:r>
            <a:r>
              <a:rPr lang="en-US" b="1" dirty="0"/>
              <a:t>– </a:t>
            </a:r>
            <a:r>
              <a:rPr lang="en-US" b="1" dirty="0" smtClean="0"/>
              <a:t>Throughput - Constraint Management </a:t>
            </a:r>
            <a:r>
              <a:rPr lang="en-US" dirty="0"/>
              <a:t/>
            </a:r>
            <a:br>
              <a:rPr lang="en-US" dirty="0"/>
            </a:br>
            <a:endParaRPr lang="en-US" dirty="0"/>
          </a:p>
        </p:txBody>
      </p:sp>
      <p:sp>
        <p:nvSpPr>
          <p:cNvPr id="3" name="Content Placeholder 2"/>
          <p:cNvSpPr>
            <a:spLocks noGrp="1"/>
          </p:cNvSpPr>
          <p:nvPr>
            <p:ph idx="1"/>
          </p:nvPr>
        </p:nvSpPr>
        <p:spPr>
          <a:xfrm>
            <a:off x="680321" y="2345186"/>
            <a:ext cx="9613861" cy="4122116"/>
          </a:xfrm>
        </p:spPr>
        <p:txBody>
          <a:bodyPr>
            <a:normAutofit/>
          </a:bodyPr>
          <a:lstStyle/>
          <a:p>
            <a:pPr lvl="1">
              <a:buFont typeface="Wingdings" panose="05000000000000000000" pitchFamily="2" charset="2"/>
              <a:buChar char="§"/>
            </a:pPr>
            <a:r>
              <a:rPr lang="en-US" dirty="0" smtClean="0">
                <a:effectLst/>
              </a:rPr>
              <a:t>The </a:t>
            </a:r>
            <a:r>
              <a:rPr lang="en-US" dirty="0">
                <a:effectLst/>
              </a:rPr>
              <a:t>goal - Develop student intern skills in relevant organizational application areas with internships that provide a return on internship investment to the organizational partners</a:t>
            </a:r>
          </a:p>
          <a:p>
            <a:pPr lvl="1">
              <a:buFont typeface="Wingdings" panose="05000000000000000000" pitchFamily="2" charset="2"/>
              <a:buChar char="§"/>
            </a:pPr>
            <a:r>
              <a:rPr lang="en-US" dirty="0">
                <a:effectLst/>
              </a:rPr>
              <a:t>Throughput - Map the steps, activities, and tasks in recruiting, matching, and assessing internships</a:t>
            </a:r>
          </a:p>
          <a:p>
            <a:pPr lvl="1">
              <a:buFont typeface="Wingdings" panose="05000000000000000000" pitchFamily="2" charset="2"/>
              <a:buChar char="§"/>
            </a:pPr>
            <a:r>
              <a:rPr lang="en-US" dirty="0">
                <a:effectLst/>
              </a:rPr>
              <a:t>Manage biggest constraint of throughput</a:t>
            </a:r>
          </a:p>
          <a:p>
            <a:pPr lvl="2">
              <a:buFont typeface="Trebuchet MS" panose="020B0603020202020204" pitchFamily="34" charset="0"/>
              <a:buChar char="−"/>
            </a:pPr>
            <a:r>
              <a:rPr lang="en-US" dirty="0">
                <a:effectLst/>
              </a:rPr>
              <a:t>Identify constraint – Student readiness to contribute to project based internships</a:t>
            </a:r>
          </a:p>
          <a:p>
            <a:pPr lvl="2">
              <a:buFont typeface="Trebuchet MS" panose="020B0603020202020204" pitchFamily="34" charset="0"/>
              <a:buChar char="−"/>
            </a:pPr>
            <a:r>
              <a:rPr lang="en-US" dirty="0">
                <a:effectLst/>
              </a:rPr>
              <a:t>Exploit constraint </a:t>
            </a:r>
            <a:r>
              <a:rPr lang="en-US" dirty="0" smtClean="0">
                <a:effectLst/>
              </a:rPr>
              <a:t>– </a:t>
            </a:r>
            <a:r>
              <a:rPr lang="en-US" dirty="0">
                <a:effectLst/>
              </a:rPr>
              <a:t>Pre-internship workshop using Bb platform</a:t>
            </a:r>
          </a:p>
          <a:p>
            <a:pPr lvl="2">
              <a:buFont typeface="Trebuchet MS" panose="020B0603020202020204" pitchFamily="34" charset="0"/>
              <a:buChar char="−"/>
            </a:pPr>
            <a:r>
              <a:rPr lang="en-US" dirty="0">
                <a:effectLst/>
              </a:rPr>
              <a:t>Subordinate other steps to the constraint – i.e. not matching until intern and partner completed pre-internship work</a:t>
            </a:r>
          </a:p>
          <a:p>
            <a:pPr lvl="2">
              <a:buFont typeface="Trebuchet MS" panose="020B0603020202020204" pitchFamily="34" charset="0"/>
              <a:buChar char="−"/>
            </a:pPr>
            <a:r>
              <a:rPr lang="en-US" dirty="0">
                <a:effectLst/>
              </a:rPr>
              <a:t>Elevate the constraint – build KMS to facilitate pre-internship readiness</a:t>
            </a:r>
          </a:p>
          <a:p>
            <a:pPr lvl="2">
              <a:buFont typeface="Trebuchet MS" panose="020B0603020202020204" pitchFamily="34" charset="0"/>
              <a:buChar char="−"/>
            </a:pPr>
            <a:r>
              <a:rPr lang="en-US" dirty="0">
                <a:effectLst/>
              </a:rPr>
              <a:t>Identify next constraint - </a:t>
            </a:r>
          </a:p>
          <a:p>
            <a:endParaRPr lang="en-US" dirty="0"/>
          </a:p>
        </p:txBody>
      </p:sp>
    </p:spTree>
    <p:extLst>
      <p:ext uri="{BB962C8B-B14F-4D97-AF65-F5344CB8AC3E}">
        <p14:creationId xmlns:p14="http://schemas.microsoft.com/office/powerpoint/2010/main" val="278553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Alternatives</a:t>
            </a:r>
            <a:endParaRPr lang="en-US" b="1" dirty="0"/>
          </a:p>
        </p:txBody>
      </p:sp>
      <p:sp>
        <p:nvSpPr>
          <p:cNvPr id="9" name="Text Placeholder 8"/>
          <p:cNvSpPr>
            <a:spLocks noGrp="1"/>
          </p:cNvSpPr>
          <p:nvPr>
            <p:ph type="body" idx="1"/>
          </p:nvPr>
        </p:nvSpPr>
        <p:spPr>
          <a:xfrm>
            <a:off x="141315" y="2569629"/>
            <a:ext cx="3350029" cy="1079658"/>
          </a:xfrm>
        </p:spPr>
        <p:txBody>
          <a:bodyPr/>
          <a:lstStyle/>
          <a:p>
            <a:pPr marL="342900" indent="-342900">
              <a:buFont typeface="Wingdings" panose="05000000000000000000" pitchFamily="2" charset="2"/>
              <a:buChar char="§"/>
            </a:pPr>
            <a:r>
              <a:rPr lang="en-US" dirty="0"/>
              <a:t>Share main campus Career Development office</a:t>
            </a:r>
          </a:p>
        </p:txBody>
      </p:sp>
      <p:sp>
        <p:nvSpPr>
          <p:cNvPr id="10" name="Text Placeholder 9"/>
          <p:cNvSpPr>
            <a:spLocks noGrp="1"/>
          </p:cNvSpPr>
          <p:nvPr>
            <p:ph type="body" sz="quarter" idx="3"/>
          </p:nvPr>
        </p:nvSpPr>
        <p:spPr>
          <a:xfrm>
            <a:off x="4174525" y="2569629"/>
            <a:ext cx="3356805" cy="1079658"/>
          </a:xfrm>
        </p:spPr>
        <p:txBody>
          <a:bodyPr/>
          <a:lstStyle/>
          <a:p>
            <a:pPr marL="342900" indent="-342900">
              <a:buFont typeface="Wingdings" panose="05000000000000000000" pitchFamily="2" charset="2"/>
              <a:buChar char="§"/>
            </a:pPr>
            <a:r>
              <a:rPr lang="en-US" dirty="0" smtClean="0"/>
              <a:t>Establish campus Career Development office</a:t>
            </a:r>
            <a:endParaRPr lang="en-US" dirty="0"/>
          </a:p>
        </p:txBody>
      </p:sp>
      <p:sp>
        <p:nvSpPr>
          <p:cNvPr id="11" name="Text Placeholder 10"/>
          <p:cNvSpPr>
            <a:spLocks noGrp="1"/>
          </p:cNvSpPr>
          <p:nvPr>
            <p:ph type="body" sz="quarter" idx="13"/>
          </p:nvPr>
        </p:nvSpPr>
        <p:spPr>
          <a:xfrm>
            <a:off x="8479370" y="2569629"/>
            <a:ext cx="3070025" cy="1079658"/>
          </a:xfrm>
        </p:spPr>
        <p:txBody>
          <a:bodyPr/>
          <a:lstStyle/>
          <a:p>
            <a:pPr marL="342900" indent="-342900">
              <a:buFont typeface="Wingdings" panose="05000000000000000000" pitchFamily="2" charset="2"/>
              <a:buChar char="§"/>
            </a:pPr>
            <a:r>
              <a:rPr lang="en-US" dirty="0" smtClean="0"/>
              <a:t>Establish dynamic project based matching platform</a:t>
            </a:r>
            <a:endParaRPr lang="en-US" dirty="0"/>
          </a:p>
        </p:txBody>
      </p:sp>
    </p:spTree>
    <p:extLst>
      <p:ext uri="{BB962C8B-B14F-4D97-AF65-F5344CB8AC3E}">
        <p14:creationId xmlns:p14="http://schemas.microsoft.com/office/powerpoint/2010/main" val="187956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Selection Criteria</a:t>
            </a:r>
            <a:endParaRPr lang="en-US" b="1" dirty="0"/>
          </a:p>
        </p:txBody>
      </p:sp>
      <p:sp>
        <p:nvSpPr>
          <p:cNvPr id="9" name="Content Placeholder 8"/>
          <p:cNvSpPr>
            <a:spLocks noGrp="1"/>
          </p:cNvSpPr>
          <p:nvPr>
            <p:ph idx="1"/>
          </p:nvPr>
        </p:nvSpPr>
        <p:spPr>
          <a:xfrm>
            <a:off x="680321" y="2336873"/>
            <a:ext cx="10167788" cy="3599316"/>
          </a:xfrm>
        </p:spPr>
        <p:txBody>
          <a:bodyPr>
            <a:normAutofit lnSpcReduction="10000"/>
          </a:bodyPr>
          <a:lstStyle/>
          <a:p>
            <a:pPr lvl="0">
              <a:buFont typeface="Wingdings" panose="05000000000000000000" pitchFamily="2" charset="2"/>
              <a:buChar char="§"/>
            </a:pPr>
            <a:r>
              <a:rPr lang="en-US" dirty="0">
                <a:effectLst/>
              </a:rPr>
              <a:t>Project based skill development vs. position based experience development</a:t>
            </a:r>
          </a:p>
          <a:p>
            <a:pPr lvl="0">
              <a:buFont typeface="Wingdings" panose="05000000000000000000" pitchFamily="2" charset="2"/>
              <a:buChar char="§"/>
            </a:pPr>
            <a:r>
              <a:rPr lang="en-US" dirty="0">
                <a:effectLst/>
              </a:rPr>
              <a:t>ROII driven / paid internships</a:t>
            </a:r>
          </a:p>
          <a:p>
            <a:pPr lvl="0">
              <a:buFont typeface="Wingdings" panose="05000000000000000000" pitchFamily="2" charset="2"/>
              <a:buChar char="§"/>
            </a:pPr>
            <a:r>
              <a:rPr lang="en-US" dirty="0">
                <a:effectLst/>
              </a:rPr>
              <a:t>All majors including majors with required internship, majors with an internship elective, and majors without any program internship opportunity</a:t>
            </a:r>
          </a:p>
          <a:p>
            <a:pPr lvl="0">
              <a:buFont typeface="Wingdings" panose="05000000000000000000" pitchFamily="2" charset="2"/>
              <a:buChar char="§"/>
            </a:pPr>
            <a:r>
              <a:rPr lang="en-US" dirty="0">
                <a:effectLst/>
              </a:rPr>
              <a:t>Demand-supply flexible and sustainable to optimize skill development agility</a:t>
            </a:r>
          </a:p>
          <a:p>
            <a:pPr lvl="0">
              <a:buFont typeface="Wingdings" panose="05000000000000000000" pitchFamily="2" charset="2"/>
              <a:buChar char="§"/>
            </a:pPr>
            <a:r>
              <a:rPr lang="en-US" dirty="0">
                <a:effectLst/>
              </a:rPr>
              <a:t>Great Lakes Community Investments Career Ready Internship Grant – Creating paid internship opportunities for students with financial need</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016731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Plan - KMS</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KMS</a:t>
            </a:r>
          </a:p>
          <a:p>
            <a:pPr lvl="1">
              <a:buFont typeface="Trebuchet MS" panose="020B0603020202020204" pitchFamily="34" charset="0"/>
              <a:buChar char="−"/>
            </a:pPr>
            <a:r>
              <a:rPr lang="en-US" dirty="0" smtClean="0"/>
              <a:t>Objective – facilitate the pre-internship readiness of intern and partner</a:t>
            </a:r>
          </a:p>
          <a:p>
            <a:pPr lvl="1">
              <a:buFont typeface="Trebuchet MS" panose="020B0603020202020204" pitchFamily="34" charset="0"/>
              <a:buChar char="−"/>
            </a:pPr>
            <a:endParaRPr lang="en-US" dirty="0" smtClean="0"/>
          </a:p>
          <a:p>
            <a:pPr lvl="1">
              <a:buFont typeface="Trebuchet MS" panose="020B0603020202020204" pitchFamily="34" charset="0"/>
              <a:buChar char="−"/>
            </a:pPr>
            <a:r>
              <a:rPr lang="en-US" dirty="0" smtClean="0"/>
              <a:t>Steps – Observe, Capture, Store/Access, Disseminate/Distribute/Engage, and Evaluate Impact</a:t>
            </a:r>
            <a:endParaRPr lang="en-US" dirty="0"/>
          </a:p>
        </p:txBody>
      </p:sp>
    </p:spTree>
    <p:extLst>
      <p:ext uri="{BB962C8B-B14F-4D97-AF65-F5344CB8AC3E}">
        <p14:creationId xmlns:p14="http://schemas.microsoft.com/office/powerpoint/2010/main" val="306029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Phases</a:t>
            </a:r>
            <a:endParaRPr lang="en-US" b="1" dirty="0"/>
          </a:p>
        </p:txBody>
      </p:sp>
      <p:sp>
        <p:nvSpPr>
          <p:cNvPr id="3" name="Content Placeholder 2"/>
          <p:cNvSpPr>
            <a:spLocks noGrp="1"/>
          </p:cNvSpPr>
          <p:nvPr>
            <p:ph idx="1"/>
          </p:nvPr>
        </p:nvSpPr>
        <p:spPr>
          <a:xfrm>
            <a:off x="680321" y="2336872"/>
            <a:ext cx="11007374" cy="4271745"/>
          </a:xfrm>
        </p:spPr>
        <p:txBody>
          <a:bodyPr>
            <a:normAutofit/>
          </a:bodyPr>
          <a:lstStyle/>
          <a:p>
            <a:pPr lvl="0">
              <a:buFont typeface="Wingdings" panose="05000000000000000000" pitchFamily="2" charset="2"/>
              <a:buChar char="§"/>
            </a:pPr>
            <a:r>
              <a:rPr lang="en-US" dirty="0">
                <a:effectLst/>
              </a:rPr>
              <a:t>Phase I – Bb platform and project level / Project based internships</a:t>
            </a:r>
          </a:p>
          <a:p>
            <a:pPr lvl="1">
              <a:buFont typeface="Trebuchet MS" panose="020B0603020202020204" pitchFamily="34" charset="0"/>
              <a:buChar char="▪"/>
            </a:pPr>
            <a:r>
              <a:rPr lang="en-US" dirty="0">
                <a:effectLst/>
              </a:rPr>
              <a:t>Observe – develop new skills and knowledge from project work</a:t>
            </a:r>
          </a:p>
          <a:p>
            <a:pPr lvl="2">
              <a:buFont typeface="Trebuchet MS" panose="020B0603020202020204" pitchFamily="34" charset="0"/>
              <a:buChar char="−"/>
            </a:pPr>
            <a:r>
              <a:rPr lang="en-US" dirty="0">
                <a:effectLst/>
              </a:rPr>
              <a:t>Pre-internship planning for interns and partners</a:t>
            </a:r>
          </a:p>
          <a:p>
            <a:pPr lvl="2">
              <a:buFont typeface="Trebuchet MS" panose="020B0603020202020204" pitchFamily="34" charset="0"/>
              <a:buChar char="−"/>
            </a:pPr>
            <a:r>
              <a:rPr lang="en-US" dirty="0">
                <a:effectLst/>
              </a:rPr>
              <a:t>ROII targets</a:t>
            </a:r>
          </a:p>
          <a:p>
            <a:pPr lvl="1">
              <a:buFont typeface="Trebuchet MS" panose="020B0603020202020204" pitchFamily="34" charset="0"/>
              <a:buChar char="▪"/>
            </a:pPr>
            <a:r>
              <a:rPr lang="en-US" dirty="0">
                <a:effectLst/>
              </a:rPr>
              <a:t>Capture – The Bb platform</a:t>
            </a:r>
          </a:p>
          <a:p>
            <a:pPr lvl="2">
              <a:buFont typeface="Trebuchet MS" panose="020B0603020202020204" pitchFamily="34" charset="0"/>
              <a:buChar char="−"/>
            </a:pPr>
            <a:r>
              <a:rPr lang="en-US" dirty="0">
                <a:effectLst/>
              </a:rPr>
              <a:t>Project templates</a:t>
            </a:r>
          </a:p>
          <a:p>
            <a:pPr lvl="2">
              <a:buFont typeface="Trebuchet MS" panose="020B0603020202020204" pitchFamily="34" charset="0"/>
              <a:buChar char="−"/>
            </a:pPr>
            <a:r>
              <a:rPr lang="en-US" dirty="0">
                <a:effectLst/>
              </a:rPr>
              <a:t>Training modules</a:t>
            </a:r>
          </a:p>
          <a:p>
            <a:pPr lvl="2">
              <a:buFont typeface="Trebuchet MS" panose="020B0603020202020204" pitchFamily="34" charset="0"/>
              <a:buChar char="−"/>
            </a:pPr>
            <a:r>
              <a:rPr lang="en-US" dirty="0">
                <a:effectLst/>
              </a:rPr>
              <a:t>Project work – deliverables, WIP, Activity Reports, evaluations (mid, skill, sim interview, self), final reports </a:t>
            </a:r>
            <a:endParaRPr lang="en-US" dirty="0" smtClean="0">
              <a:effectLst/>
            </a:endParaRPr>
          </a:p>
          <a:p>
            <a:pPr lvl="1">
              <a:buFont typeface="Trebuchet MS" panose="020B0603020202020204" pitchFamily="34" charset="0"/>
              <a:buChar char="▪"/>
            </a:pPr>
            <a:r>
              <a:rPr lang="en-US" dirty="0">
                <a:effectLst/>
              </a:rPr>
              <a:t>Store/Access</a:t>
            </a:r>
          </a:p>
          <a:p>
            <a:pPr lvl="2">
              <a:buFont typeface="Trebuchet MS" panose="020B0603020202020204" pitchFamily="34" charset="0"/>
              <a:buChar char="−"/>
            </a:pPr>
            <a:r>
              <a:rPr lang="en-US" dirty="0">
                <a:effectLst/>
              </a:rPr>
              <a:t>Post</a:t>
            </a:r>
          </a:p>
          <a:p>
            <a:pPr lvl="2">
              <a:buFont typeface="Trebuchet MS" panose="020B0603020202020204" pitchFamily="34" charset="0"/>
              <a:buChar char="−"/>
            </a:pPr>
            <a:r>
              <a:rPr lang="en-US" dirty="0">
                <a:effectLst/>
              </a:rPr>
              <a:t>Roll over (course copy)</a:t>
            </a:r>
          </a:p>
          <a:p>
            <a:pPr lvl="2">
              <a:buFont typeface="Trebuchet MS" panose="020B0603020202020204" pitchFamily="34" charset="0"/>
              <a:buChar char="−"/>
            </a:pPr>
            <a:r>
              <a:rPr lang="en-US" dirty="0">
                <a:effectLst/>
              </a:rPr>
              <a:t>Build (templates, plans, training modules, ROII models)</a:t>
            </a:r>
          </a:p>
          <a:p>
            <a:pPr lvl="2">
              <a:buFont typeface="Trebuchet MS" panose="020B0603020202020204" pitchFamily="34" charset="0"/>
              <a:buChar char="−"/>
            </a:pPr>
            <a:endParaRPr lang="en-US" dirty="0">
              <a:effectLst/>
            </a:endParaRPr>
          </a:p>
          <a:p>
            <a:endParaRPr lang="en-US" dirty="0"/>
          </a:p>
        </p:txBody>
      </p:sp>
    </p:spTree>
    <p:extLst>
      <p:ext uri="{BB962C8B-B14F-4D97-AF65-F5344CB8AC3E}">
        <p14:creationId xmlns:p14="http://schemas.microsoft.com/office/powerpoint/2010/main" val="176674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Phases</a:t>
            </a:r>
            <a:endParaRPr lang="en-US" b="1" dirty="0"/>
          </a:p>
        </p:txBody>
      </p:sp>
      <p:sp>
        <p:nvSpPr>
          <p:cNvPr id="3" name="Content Placeholder 2"/>
          <p:cNvSpPr>
            <a:spLocks noGrp="1"/>
          </p:cNvSpPr>
          <p:nvPr>
            <p:ph idx="1"/>
          </p:nvPr>
        </p:nvSpPr>
        <p:spPr>
          <a:xfrm>
            <a:off x="680321" y="2336872"/>
            <a:ext cx="10217664" cy="3922611"/>
          </a:xfrm>
        </p:spPr>
        <p:txBody>
          <a:bodyPr>
            <a:normAutofit/>
          </a:bodyPr>
          <a:lstStyle/>
          <a:p>
            <a:pPr>
              <a:buFont typeface="Wingdings" panose="05000000000000000000" pitchFamily="2" charset="2"/>
              <a:buChar char="§"/>
            </a:pPr>
            <a:r>
              <a:rPr lang="en-US" dirty="0">
                <a:effectLst/>
              </a:rPr>
              <a:t>Phase I – Bb platform and project level / Project based internships</a:t>
            </a:r>
          </a:p>
          <a:p>
            <a:pPr lvl="1">
              <a:buFont typeface="Wingdings" panose="05000000000000000000" pitchFamily="2" charset="2"/>
              <a:buChar char="§"/>
            </a:pPr>
            <a:r>
              <a:rPr lang="en-US" dirty="0" smtClean="0">
                <a:effectLst/>
              </a:rPr>
              <a:t>Disseminate/Distribute/Engage</a:t>
            </a:r>
            <a:endParaRPr lang="en-US" dirty="0">
              <a:effectLst/>
            </a:endParaRPr>
          </a:p>
          <a:p>
            <a:pPr lvl="2">
              <a:buFont typeface="Trebuchet MS" panose="020B0603020202020204" pitchFamily="34" charset="0"/>
              <a:buChar char="−"/>
            </a:pPr>
            <a:r>
              <a:rPr lang="en-US" dirty="0">
                <a:effectLst/>
              </a:rPr>
              <a:t>Partners: Applications – Scope Plans/templates – Matching</a:t>
            </a:r>
          </a:p>
          <a:p>
            <a:pPr lvl="2">
              <a:buFont typeface="Trebuchet MS" panose="020B0603020202020204" pitchFamily="34" charset="0"/>
              <a:buChar char="−"/>
            </a:pPr>
            <a:r>
              <a:rPr lang="en-US" dirty="0">
                <a:effectLst/>
              </a:rPr>
              <a:t>Interns: Applications – Pre-internship orientation and training – Matching</a:t>
            </a:r>
          </a:p>
          <a:p>
            <a:pPr lvl="2">
              <a:buFont typeface="Trebuchet MS" panose="020B0603020202020204" pitchFamily="34" charset="0"/>
              <a:buChar char="−"/>
            </a:pPr>
            <a:r>
              <a:rPr lang="en-US" dirty="0">
                <a:effectLst/>
              </a:rPr>
              <a:t>Phase II and Phase III</a:t>
            </a:r>
          </a:p>
          <a:p>
            <a:pPr lvl="1">
              <a:buFont typeface="Wingdings" panose="05000000000000000000" pitchFamily="2" charset="2"/>
              <a:buChar char="§"/>
            </a:pPr>
            <a:r>
              <a:rPr lang="en-US" dirty="0" smtClean="0">
                <a:effectLst/>
              </a:rPr>
              <a:t>Evaluate Impact</a:t>
            </a:r>
          </a:p>
          <a:p>
            <a:pPr lvl="2">
              <a:buFont typeface="Trebuchet MS" panose="020B0603020202020204" pitchFamily="34" charset="0"/>
              <a:buChar char="−"/>
            </a:pPr>
            <a:r>
              <a:rPr lang="en-US" dirty="0" smtClean="0">
                <a:effectLst/>
              </a:rPr>
              <a:t>Skills and knowledge development</a:t>
            </a:r>
          </a:p>
          <a:p>
            <a:pPr lvl="2">
              <a:buFont typeface="Trebuchet MS" panose="020B0603020202020204" pitchFamily="34" charset="0"/>
              <a:buChar char="−"/>
            </a:pPr>
            <a:r>
              <a:rPr lang="en-US" dirty="0" smtClean="0">
                <a:effectLst/>
              </a:rPr>
              <a:t>ROII – customer satisfaction, cost reduction/efficiencies, new growth/opportunities</a:t>
            </a:r>
          </a:p>
          <a:p>
            <a:pPr lvl="2">
              <a:buFont typeface="Trebuchet MS" panose="020B0603020202020204" pitchFamily="34" charset="0"/>
              <a:buChar char="−"/>
            </a:pPr>
            <a:endParaRPr lang="en-US" dirty="0" smtClean="0">
              <a:effectLst/>
            </a:endParaRPr>
          </a:p>
          <a:p>
            <a:pPr marL="914400" lvl="2" indent="0">
              <a:buNone/>
            </a:pPr>
            <a:endParaRPr lang="en-US" dirty="0">
              <a:effectLst/>
            </a:endParaRPr>
          </a:p>
          <a:p>
            <a:pPr lvl="2">
              <a:buFont typeface="Wingdings" panose="05000000000000000000" pitchFamily="2" charset="2"/>
              <a:buChar char="§"/>
            </a:pPr>
            <a:endParaRPr lang="en-US" dirty="0">
              <a:effectLst/>
            </a:endParaRPr>
          </a:p>
        </p:txBody>
      </p:sp>
    </p:spTree>
    <p:extLst>
      <p:ext uri="{BB962C8B-B14F-4D97-AF65-F5344CB8AC3E}">
        <p14:creationId xmlns:p14="http://schemas.microsoft.com/office/powerpoint/2010/main" val="49490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Phases</a:t>
            </a:r>
            <a:endParaRPr lang="en-US" b="1" dirty="0"/>
          </a:p>
        </p:txBody>
      </p:sp>
      <p:sp>
        <p:nvSpPr>
          <p:cNvPr id="3" name="Content Placeholder 2"/>
          <p:cNvSpPr>
            <a:spLocks noGrp="1"/>
          </p:cNvSpPr>
          <p:nvPr>
            <p:ph idx="1"/>
          </p:nvPr>
        </p:nvSpPr>
        <p:spPr/>
        <p:txBody>
          <a:bodyPr/>
          <a:lstStyle/>
          <a:p>
            <a:pPr lvl="0">
              <a:buFont typeface="Wingdings" panose="05000000000000000000" pitchFamily="2" charset="2"/>
              <a:buChar char="§"/>
            </a:pPr>
            <a:r>
              <a:rPr lang="en-US" dirty="0">
                <a:effectLst/>
              </a:rPr>
              <a:t>Phase II – Website and campus </a:t>
            </a:r>
            <a:r>
              <a:rPr lang="en-US" dirty="0" smtClean="0">
                <a:effectLst/>
              </a:rPr>
              <a:t>level</a:t>
            </a:r>
          </a:p>
          <a:p>
            <a:pPr lvl="0">
              <a:buFont typeface="Wingdings" panose="05000000000000000000" pitchFamily="2" charset="2"/>
              <a:buChar char="§"/>
            </a:pPr>
            <a:endParaRPr lang="en-US" dirty="0">
              <a:effectLst/>
            </a:endParaRPr>
          </a:p>
          <a:p>
            <a:pPr lvl="0">
              <a:buFont typeface="Wingdings" panose="05000000000000000000" pitchFamily="2" charset="2"/>
              <a:buChar char="§"/>
            </a:pPr>
            <a:r>
              <a:rPr lang="en-US" dirty="0">
                <a:effectLst/>
              </a:rPr>
              <a:t>Phase III – “Dating App” and community level</a:t>
            </a:r>
          </a:p>
          <a:p>
            <a:endParaRPr lang="en-US" dirty="0"/>
          </a:p>
        </p:txBody>
      </p:sp>
    </p:spTree>
    <p:extLst>
      <p:ext uri="{BB962C8B-B14F-4D97-AF65-F5344CB8AC3E}">
        <p14:creationId xmlns:p14="http://schemas.microsoft.com/office/powerpoint/2010/main" val="209450045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Berlin</Template>
  <TotalTime>99</TotalTime>
  <Words>708</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vt:lpstr>
      <vt:lpstr>Berlin</vt:lpstr>
      <vt:lpstr>ASCUE 51ST Annual Conference June 2018</vt:lpstr>
      <vt:lpstr>The Problem – a TOC Approach </vt:lpstr>
      <vt:lpstr>The Problem – a TOC Approach The Goal – Throughput - Constraint Management  </vt:lpstr>
      <vt:lpstr>Alternatives</vt:lpstr>
      <vt:lpstr>Selection Criteria</vt:lpstr>
      <vt:lpstr>Implementation Plan - KMS</vt:lpstr>
      <vt:lpstr>Phases</vt:lpstr>
      <vt:lpstr>Phases</vt:lpstr>
      <vt:lpstr>Phases</vt:lpstr>
      <vt:lpstr>Results</vt:lpstr>
      <vt:lpstr>Next Steps</vt:lpstr>
      <vt:lpstr>Appendix</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ASCUE 51ST Annual Conference June 2018</dc:title>
  <dc:creator>Landis, Amber</dc:creator>
  <cp:lastModifiedBy>Hoyt, Brian</cp:lastModifiedBy>
  <cp:revision>18</cp:revision>
  <dcterms:created xsi:type="dcterms:W3CDTF">2018-05-17T14:08:58Z</dcterms:created>
  <dcterms:modified xsi:type="dcterms:W3CDTF">2018-06-03T17:25:25Z</dcterms:modified>
</cp:coreProperties>
</file>